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5" r:id="rId6"/>
    <p:sldId id="262" r:id="rId7"/>
    <p:sldId id="263" r:id="rId8"/>
    <p:sldId id="264" r:id="rId9"/>
    <p:sldId id="258"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2D8259-5F5B-D965-1B0F-7264B0FB597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6B52D415-3E33-C8E5-6D40-D8B8AB9D0F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C570594-AE1E-C308-3F21-E233D13529C8}"/>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5" name="Нижний колонтитул 4">
            <a:extLst>
              <a:ext uri="{FF2B5EF4-FFF2-40B4-BE49-F238E27FC236}">
                <a16:creationId xmlns:a16="http://schemas.microsoft.com/office/drawing/2014/main" id="{5FAA602B-C792-7C3C-9F15-CCCFB896F49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CAE1C5F-7F3D-8B05-8290-AB54EF17BA9A}"/>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1580966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CB9B01-F54B-DBC2-80D0-DF7A90201D7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848094E-CB47-8EBA-7D4F-09FE7C38E82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44BD9BE-8FE6-C09B-2297-00DABC1F68E6}"/>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5" name="Нижний колонтитул 4">
            <a:extLst>
              <a:ext uri="{FF2B5EF4-FFF2-40B4-BE49-F238E27FC236}">
                <a16:creationId xmlns:a16="http://schemas.microsoft.com/office/drawing/2014/main" id="{A6B12A0F-F83E-48CF-2236-B214052678C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42B35CE-84F5-78C8-745D-A0ED00BB16C6}"/>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4241719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1728D8-8521-10E8-FC77-DFBD50FB0EC8}"/>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750C216-4D4F-5FAB-C228-F02296589F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C4E270D-B9F9-1B03-1705-99D251F56C33}"/>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5" name="Нижний колонтитул 4">
            <a:extLst>
              <a:ext uri="{FF2B5EF4-FFF2-40B4-BE49-F238E27FC236}">
                <a16:creationId xmlns:a16="http://schemas.microsoft.com/office/drawing/2014/main" id="{592846F6-3D26-7402-51DE-9D0431404CB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E664620-3F55-7450-0DE1-CA507FA79D5A}"/>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3719025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3A6809-D55D-619F-BD67-E6B1B589CD0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D1E23C8-6088-79F0-445E-2803C20329A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5DE7DA0-1837-30AF-67F0-1E45EB48B70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4867524-CEAD-605A-9193-E2231C780218}"/>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6" name="Нижний колонтитул 5">
            <a:extLst>
              <a:ext uri="{FF2B5EF4-FFF2-40B4-BE49-F238E27FC236}">
                <a16:creationId xmlns:a16="http://schemas.microsoft.com/office/drawing/2014/main" id="{DA94A4EB-A286-8EF3-3018-23E10A1B382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207CEE3-C2D0-0284-5D45-9CFF6DE88B4A}"/>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283212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437390-F128-1A4E-CE38-CA86B417E38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4DEE2D8-1056-5B3D-E4E6-CAA0EB5BE2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DBDB42E3-A3FF-5CE2-2A58-D9057C236C2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6EB7C33-416D-39D7-7CF6-A737076EE2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636A130-54E4-0990-2D5C-9133C5370DA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3AF37F87-F913-3800-7B6A-52B7F34D26C5}"/>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8" name="Нижний колонтитул 7">
            <a:extLst>
              <a:ext uri="{FF2B5EF4-FFF2-40B4-BE49-F238E27FC236}">
                <a16:creationId xmlns:a16="http://schemas.microsoft.com/office/drawing/2014/main" id="{78C2B671-779F-D2C9-9710-CDC63EA82570}"/>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9C47E45F-11F5-0878-4AA5-65DABA36E502}"/>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2140011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0856BE-D209-235E-F13F-03E6F23B5C5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90942C55-702D-1A7B-45C2-8B0843FC46F2}"/>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4" name="Нижний колонтитул 3">
            <a:extLst>
              <a:ext uri="{FF2B5EF4-FFF2-40B4-BE49-F238E27FC236}">
                <a16:creationId xmlns:a16="http://schemas.microsoft.com/office/drawing/2014/main" id="{451A359E-FC42-7F1C-80A2-CCBEE67CE59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CBCE8A0-71F8-D698-E290-FB8DD4C58C14}"/>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2575531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34A6FD9-18F6-36AE-8B27-54620EBA72A0}"/>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3" name="Нижний колонтитул 2">
            <a:extLst>
              <a:ext uri="{FF2B5EF4-FFF2-40B4-BE49-F238E27FC236}">
                <a16:creationId xmlns:a16="http://schemas.microsoft.com/office/drawing/2014/main" id="{7D9814D4-62F4-83B8-3004-5C5CAE2DE3F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4C7BCAD1-652C-CEF3-B8AC-A3444FE1F2DE}"/>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3689494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4F9549-F9CF-03CC-3075-5B8A8117385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6AFE17D-AB53-80CF-9E89-531622103E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085E195C-E60A-ED25-586B-C6FA8E2A8B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3A2C146-ED9E-9F25-BDA0-9DB24EC13829}"/>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6" name="Нижний колонтитул 5">
            <a:extLst>
              <a:ext uri="{FF2B5EF4-FFF2-40B4-BE49-F238E27FC236}">
                <a16:creationId xmlns:a16="http://schemas.microsoft.com/office/drawing/2014/main" id="{E448BDBB-57AF-AB7F-824C-D8E30CE6EBF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C86FB57-C100-F023-2127-43D746A4A371}"/>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296234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D8FF72-92EF-689E-B984-5B515B120B3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4E953222-0F1E-1815-4619-3B9DF360B5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4AE879E-93DD-1DCF-C6C8-9FAA345E0F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F333BF2-A79D-E690-82FD-D8511D983658}"/>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6" name="Нижний колонтитул 5">
            <a:extLst>
              <a:ext uri="{FF2B5EF4-FFF2-40B4-BE49-F238E27FC236}">
                <a16:creationId xmlns:a16="http://schemas.microsoft.com/office/drawing/2014/main" id="{7744D813-4F24-C48B-63F7-1799F215BE3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13565D2-F6A8-0CE7-1D37-F5D963E96B34}"/>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3374623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957F04-904D-2BF3-B8AF-AAF6F199294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03677C7C-8C61-0F87-2571-F09465AA96C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4E7C423-4434-89A1-70AE-E22387882648}"/>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5" name="Нижний колонтитул 4">
            <a:extLst>
              <a:ext uri="{FF2B5EF4-FFF2-40B4-BE49-F238E27FC236}">
                <a16:creationId xmlns:a16="http://schemas.microsoft.com/office/drawing/2014/main" id="{1EBE724B-009E-5D59-BBA8-864B7665C33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5F19D49-94CF-BD20-E82D-0820EE7EDA46}"/>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3649235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368DAED-C646-5D0C-EDF6-1CFB7977074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A67E95F7-BA3A-8C45-A91C-2CDF1BF4DE54}"/>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AD95DBC-C694-0C3B-8E81-260FDE95C78C}"/>
              </a:ext>
            </a:extLst>
          </p:cNvPr>
          <p:cNvSpPr>
            <a:spLocks noGrp="1"/>
          </p:cNvSpPr>
          <p:nvPr>
            <p:ph type="dt" sz="half" idx="10"/>
          </p:nvPr>
        </p:nvSpPr>
        <p:spPr/>
        <p:txBody>
          <a:bodyPr/>
          <a:lstStyle/>
          <a:p>
            <a:fld id="{1464D0ED-58A6-4A43-B7DD-AFB0879D2640}" type="datetimeFigureOut">
              <a:rPr lang="ru-RU" smtClean="0"/>
              <a:t>22.06.2023</a:t>
            </a:fld>
            <a:endParaRPr lang="ru-RU"/>
          </a:p>
        </p:txBody>
      </p:sp>
      <p:sp>
        <p:nvSpPr>
          <p:cNvPr id="5" name="Нижний колонтитул 4">
            <a:extLst>
              <a:ext uri="{FF2B5EF4-FFF2-40B4-BE49-F238E27FC236}">
                <a16:creationId xmlns:a16="http://schemas.microsoft.com/office/drawing/2014/main" id="{DE4B3EF8-F21B-1BAE-3715-936965E283B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98DAA92-1D8D-7100-A192-3591DE8D3653}"/>
              </a:ext>
            </a:extLst>
          </p:cNvPr>
          <p:cNvSpPr>
            <a:spLocks noGrp="1"/>
          </p:cNvSpPr>
          <p:nvPr>
            <p:ph type="sldNum" sz="quarter" idx="12"/>
          </p:nvPr>
        </p:nvSpPr>
        <p:spPr/>
        <p:txBody>
          <a:bodyPr/>
          <a:lstStyle/>
          <a:p>
            <a:fld id="{0B114964-3971-497A-A483-672B4846EF57}" type="slidenum">
              <a:rPr lang="ru-RU" smtClean="0"/>
              <a:t>‹#›</a:t>
            </a:fld>
            <a:endParaRPr lang="ru-RU"/>
          </a:p>
        </p:txBody>
      </p:sp>
    </p:spTree>
    <p:extLst>
      <p:ext uri="{BB962C8B-B14F-4D97-AF65-F5344CB8AC3E}">
        <p14:creationId xmlns:p14="http://schemas.microsoft.com/office/powerpoint/2010/main" val="3694435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F9A892-D0B8-08E4-05BD-83C5A4E6E2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370E04B-CD59-9628-799D-ED937B9CCC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80C0581-0406-3C4D-AFF0-B49B7C5CF4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4D0ED-58A6-4A43-B7DD-AFB0879D2640}" type="datetimeFigureOut">
              <a:rPr lang="ru-RU" smtClean="0"/>
              <a:t>22.06.2023</a:t>
            </a:fld>
            <a:endParaRPr lang="ru-RU"/>
          </a:p>
        </p:txBody>
      </p:sp>
      <p:sp>
        <p:nvSpPr>
          <p:cNvPr id="5" name="Нижний колонтитул 4">
            <a:extLst>
              <a:ext uri="{FF2B5EF4-FFF2-40B4-BE49-F238E27FC236}">
                <a16:creationId xmlns:a16="http://schemas.microsoft.com/office/drawing/2014/main" id="{E4562E7B-DD90-605D-9839-60FAF0DE1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95680E25-B349-9697-1A4F-DDB2616AA4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14964-3971-497A-A483-672B4846EF57}" type="slidenum">
              <a:rPr lang="ru-RU" smtClean="0"/>
              <a:t>‹#›</a:t>
            </a:fld>
            <a:endParaRPr lang="ru-RU"/>
          </a:p>
        </p:txBody>
      </p:sp>
    </p:spTree>
    <p:extLst>
      <p:ext uri="{BB962C8B-B14F-4D97-AF65-F5344CB8AC3E}">
        <p14:creationId xmlns:p14="http://schemas.microsoft.com/office/powerpoint/2010/main" val="4191829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07568" y="620688"/>
            <a:ext cx="7772400" cy="3096344"/>
          </a:xfrm>
        </p:spPr>
        <p:txBody>
          <a:bodyPr>
            <a:noAutofit/>
          </a:bodyPr>
          <a:lstStyle/>
          <a:p>
            <a:r>
              <a:rPr lang="ru-RU" sz="1600" dirty="0">
                <a:latin typeface="Times New Roman" pitchFamily="18" charset="0"/>
                <a:cs typeface="Times New Roman" pitchFamily="18" charset="0"/>
              </a:rPr>
              <a:t>МИНИСТЕРСТВО НАУКИ И ВЫСШЕГО ОБРАЗОВАНИЯ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РОССИЙСКОЙ ФЕДЕРАЦИИ</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Федеральное государственное автономное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образовательное учреждение высшего образования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«Крымский федеральный университет имени В.И. Вернадского»</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Таврический колледж</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(структурное подразделение)</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a:t>
            </a:r>
            <a:br>
              <a:rPr lang="ru-RU" sz="1600" dirty="0">
                <a:latin typeface="Times New Roman" pitchFamily="18" charset="0"/>
                <a:cs typeface="Times New Roman" pitchFamily="18" charset="0"/>
              </a:rPr>
            </a:br>
            <a:r>
              <a:rPr lang="ru-RU" sz="1600" b="1" cap="all" dirty="0">
                <a:latin typeface="Times New Roman" pitchFamily="18" charset="0"/>
                <a:cs typeface="Times New Roman" pitchFamily="18" charset="0"/>
              </a:rPr>
              <a:t> </a:t>
            </a:r>
            <a:br>
              <a:rPr lang="ru-RU" sz="1600" dirty="0">
                <a:latin typeface="Times New Roman" pitchFamily="18" charset="0"/>
                <a:cs typeface="Times New Roman" pitchFamily="18" charset="0"/>
              </a:rPr>
            </a:br>
            <a:r>
              <a:rPr lang="ru-RU" sz="1600" b="1" cap="all" dirty="0">
                <a:latin typeface="Times New Roman" pitchFamily="18" charset="0"/>
                <a:cs typeface="Times New Roman" pitchFamily="18" charset="0"/>
              </a:rPr>
              <a:t>ОТЧЕТ ПО ПРАКТИКЕ</a:t>
            </a:r>
            <a:br>
              <a:rPr lang="ru-RU" sz="1600" dirty="0">
                <a:latin typeface="Times New Roman" pitchFamily="18" charset="0"/>
                <a:cs typeface="Times New Roman" pitchFamily="18" charset="0"/>
              </a:rPr>
            </a:br>
            <a:r>
              <a:rPr lang="ru-RU" sz="1600" b="1" dirty="0">
                <a:latin typeface="Times New Roman" pitchFamily="18" charset="0"/>
                <a:cs typeface="Times New Roman" pitchFamily="18" charset="0"/>
              </a:rPr>
              <a:t> </a:t>
            </a:r>
            <a:br>
              <a:rPr lang="ru-RU" sz="1600" dirty="0">
                <a:latin typeface="Times New Roman" pitchFamily="18" charset="0"/>
                <a:cs typeface="Times New Roman" pitchFamily="18" charset="0"/>
              </a:rPr>
            </a:br>
            <a:r>
              <a:rPr lang="ru-RU" sz="1600" b="1" dirty="0">
                <a:latin typeface="Times New Roman" pitchFamily="18" charset="0"/>
                <a:cs typeface="Times New Roman" pitchFamily="18" charset="0"/>
              </a:rPr>
              <a:t>Производственная практика по профессиональному модулю</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ПМ.04 Выполнение работ по одной или нескольким профессиям рабочих, должностям служащих (16199 Оператор электронно-вычислительных и вычислительных машин) </a:t>
            </a:r>
            <a:br>
              <a:rPr lang="ru-RU" sz="1400" dirty="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814609" y="4166537"/>
            <a:ext cx="6400800" cy="1752600"/>
          </a:xfrm>
        </p:spPr>
        <p:txBody>
          <a:bodyPr>
            <a:normAutofit/>
          </a:bodyPr>
          <a:lstStyle/>
          <a:p>
            <a:pPr algn="l"/>
            <a:r>
              <a:rPr lang="ru-RU" sz="1800" dirty="0">
                <a:latin typeface="Times New Roman" pitchFamily="18" charset="0"/>
                <a:cs typeface="Times New Roman" pitchFamily="18" charset="0"/>
              </a:rPr>
              <a:t>Выполнила: Волочай Игорь Александрович</a:t>
            </a:r>
          </a:p>
          <a:p>
            <a:pPr algn="l"/>
            <a:r>
              <a:rPr lang="ru-RU" sz="1800" dirty="0">
                <a:latin typeface="Times New Roman" pitchFamily="18" charset="0"/>
                <a:cs typeface="Times New Roman" pitchFamily="18" charset="0"/>
              </a:rPr>
              <a:t>Специальность: 09.02.01 Компьютерные системы и комплексы </a:t>
            </a:r>
          </a:p>
          <a:p>
            <a:pPr algn="l"/>
            <a:r>
              <a:rPr lang="ru-RU" sz="1800" dirty="0">
                <a:latin typeface="Times New Roman" pitchFamily="18" charset="0"/>
                <a:cs typeface="Times New Roman" pitchFamily="18" charset="0"/>
              </a:rPr>
              <a:t>Группа: 2КСК21</a:t>
            </a:r>
          </a:p>
        </p:txBody>
      </p:sp>
      <p:sp>
        <p:nvSpPr>
          <p:cNvPr id="1025" name="Rectangle 1"/>
          <p:cNvSpPr>
            <a:spLocks noChangeArrowheads="1"/>
          </p:cNvSpPr>
          <p:nvPr/>
        </p:nvSpPr>
        <p:spPr bwMode="auto">
          <a:xfrm>
            <a:off x="4976591" y="6368643"/>
            <a:ext cx="2238818"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r>
              <a:rPr lang="ru-RU" sz="1600" dirty="0">
                <a:latin typeface="Times New Roman" pitchFamily="18" charset="0"/>
                <a:ea typeface="Times New Roman" pitchFamily="18" charset="0"/>
                <a:cs typeface="Times New Roman" pitchFamily="18" charset="0"/>
              </a:rPr>
              <a:t>г. Симферополь, 20</a:t>
            </a:r>
            <a:r>
              <a:rPr lang="en-US" sz="1600" dirty="0">
                <a:latin typeface="Times New Roman" pitchFamily="18" charset="0"/>
                <a:ea typeface="Times New Roman" pitchFamily="18" charset="0"/>
                <a:cs typeface="Times New Roman" pitchFamily="18" charset="0"/>
              </a:rPr>
              <a:t>2</a:t>
            </a:r>
            <a:r>
              <a:rPr lang="ru-RU" sz="1600" dirty="0">
                <a:latin typeface="Times New Roman" pitchFamily="18" charset="0"/>
                <a:ea typeface="Times New Roman" pitchFamily="18" charset="0"/>
                <a:cs typeface="Times New Roman" pitchFamily="18" charset="0"/>
              </a:rPr>
              <a:t>3 г.</a:t>
            </a:r>
            <a:endParaRPr lang="ru-RU" sz="2000"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F8ABDC-5834-68BF-5598-3D50613CC0B1}"/>
              </a:ext>
            </a:extLst>
          </p:cNvPr>
          <p:cNvSpPr>
            <a:spLocks noGrp="1"/>
          </p:cNvSpPr>
          <p:nvPr>
            <p:ph type="title"/>
          </p:nvPr>
        </p:nvSpPr>
        <p:spPr>
          <a:xfrm>
            <a:off x="838200" y="290480"/>
            <a:ext cx="10515600" cy="549275"/>
          </a:xfrm>
        </p:spPr>
        <p:txBody>
          <a:bodyPr>
            <a:normAutofit fontScale="90000"/>
          </a:bodyPr>
          <a:lstStyle/>
          <a:p>
            <a:r>
              <a:rPr lang="ru-RU" sz="3600" dirty="0">
                <a:latin typeface="Times New Roman" panose="02020603050405020304" pitchFamily="18" charset="0"/>
                <a:cs typeface="Times New Roman" panose="02020603050405020304" pitchFamily="18" charset="0"/>
              </a:rPr>
              <a:t>База проведения производственной практики</a:t>
            </a:r>
          </a:p>
        </p:txBody>
      </p:sp>
      <p:sp>
        <p:nvSpPr>
          <p:cNvPr id="4" name="TextBox 3">
            <a:extLst>
              <a:ext uri="{FF2B5EF4-FFF2-40B4-BE49-F238E27FC236}">
                <a16:creationId xmlns:a16="http://schemas.microsoft.com/office/drawing/2014/main" id="{F8070827-9F66-C978-16DC-1EDE76034ABB}"/>
              </a:ext>
            </a:extLst>
          </p:cNvPr>
          <p:cNvSpPr txBox="1"/>
          <p:nvPr/>
        </p:nvSpPr>
        <p:spPr>
          <a:xfrm>
            <a:off x="11504646" y="6150114"/>
            <a:ext cx="687354" cy="707886"/>
          </a:xfrm>
          <a:prstGeom prst="rect">
            <a:avLst/>
          </a:prstGeom>
          <a:noFill/>
        </p:spPr>
        <p:txBody>
          <a:bodyPr wrap="square" rtlCol="0">
            <a:spAutoFit/>
          </a:bodyPr>
          <a:lstStyle/>
          <a:p>
            <a:pPr algn="ctr"/>
            <a:r>
              <a:rPr lang="ru-RU" sz="4000" dirty="0"/>
              <a:t>2</a:t>
            </a:r>
          </a:p>
        </p:txBody>
      </p:sp>
      <p:pic>
        <p:nvPicPr>
          <p:cNvPr id="6" name="Рисунок 5">
            <a:extLst>
              <a:ext uri="{FF2B5EF4-FFF2-40B4-BE49-F238E27FC236}">
                <a16:creationId xmlns:a16="http://schemas.microsoft.com/office/drawing/2014/main" id="{02572982-C62B-6C3D-BBB1-08B359C057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005" y="1517391"/>
            <a:ext cx="5097624" cy="3823218"/>
          </a:xfrm>
          <a:prstGeom prst="rect">
            <a:avLst/>
          </a:prstGeom>
        </p:spPr>
      </p:pic>
      <p:sp>
        <p:nvSpPr>
          <p:cNvPr id="7" name="TextBox 6">
            <a:extLst>
              <a:ext uri="{FF2B5EF4-FFF2-40B4-BE49-F238E27FC236}">
                <a16:creationId xmlns:a16="http://schemas.microsoft.com/office/drawing/2014/main" id="{FC505C78-62BB-51DA-949B-B26333146DAF}"/>
              </a:ext>
            </a:extLst>
          </p:cNvPr>
          <p:cNvSpPr txBox="1"/>
          <p:nvPr/>
        </p:nvSpPr>
        <p:spPr>
          <a:xfrm>
            <a:off x="684246" y="5428477"/>
            <a:ext cx="5161384" cy="646331"/>
          </a:xfrm>
          <a:prstGeom prst="rect">
            <a:avLst/>
          </a:prstGeom>
          <a:noFill/>
        </p:spPr>
        <p:txBody>
          <a:bodyPr wrap="square" rtlCol="0">
            <a:spAutoFit/>
          </a:bodyPr>
          <a:lstStyle/>
          <a:p>
            <a:pPr algn="ctr"/>
            <a:r>
              <a:rPr lang="ru-RU" dirty="0"/>
              <a:t>Рисунок 1 – лаборатория исследования кристаллов на базе ФТИ</a:t>
            </a:r>
          </a:p>
        </p:txBody>
      </p:sp>
      <p:pic>
        <p:nvPicPr>
          <p:cNvPr id="9" name="Рисунок 8">
            <a:extLst>
              <a:ext uri="{FF2B5EF4-FFF2-40B4-BE49-F238E27FC236}">
                <a16:creationId xmlns:a16="http://schemas.microsoft.com/office/drawing/2014/main" id="{8410A96A-3A71-5367-1921-6C55C86F02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17390"/>
            <a:ext cx="5097625" cy="3823219"/>
          </a:xfrm>
          <a:prstGeom prst="rect">
            <a:avLst/>
          </a:prstGeom>
        </p:spPr>
      </p:pic>
      <p:sp>
        <p:nvSpPr>
          <p:cNvPr id="10" name="TextBox 9">
            <a:extLst>
              <a:ext uri="{FF2B5EF4-FFF2-40B4-BE49-F238E27FC236}">
                <a16:creationId xmlns:a16="http://schemas.microsoft.com/office/drawing/2014/main" id="{B841A2A4-25F1-CC75-94CC-B59C2B8398C8}"/>
              </a:ext>
            </a:extLst>
          </p:cNvPr>
          <p:cNvSpPr txBox="1"/>
          <p:nvPr/>
        </p:nvSpPr>
        <p:spPr>
          <a:xfrm>
            <a:off x="6032241" y="5503783"/>
            <a:ext cx="5161384" cy="646331"/>
          </a:xfrm>
          <a:prstGeom prst="rect">
            <a:avLst/>
          </a:prstGeom>
          <a:noFill/>
        </p:spPr>
        <p:txBody>
          <a:bodyPr wrap="square" rtlCol="0">
            <a:spAutoFit/>
          </a:bodyPr>
          <a:lstStyle/>
          <a:p>
            <a:pPr algn="ctr"/>
            <a:r>
              <a:rPr lang="ru-RU" dirty="0"/>
              <a:t>Рисунок 2 – лаборатория 3</a:t>
            </a:r>
            <a:r>
              <a:rPr lang="en-GB" dirty="0"/>
              <a:t>D</a:t>
            </a:r>
            <a:r>
              <a:rPr lang="ru-RU" dirty="0"/>
              <a:t> моделирования и </a:t>
            </a:r>
            <a:r>
              <a:rPr lang="en-GB" dirty="0"/>
              <a:t>3D </a:t>
            </a:r>
            <a:r>
              <a:rPr lang="ru-RU" dirty="0"/>
              <a:t>печати</a:t>
            </a:r>
          </a:p>
        </p:txBody>
      </p:sp>
    </p:spTree>
    <p:extLst>
      <p:ext uri="{BB962C8B-B14F-4D97-AF65-F5344CB8AC3E}">
        <p14:creationId xmlns:p14="http://schemas.microsoft.com/office/powerpoint/2010/main" val="1766967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F8ABDC-5834-68BF-5598-3D50613CC0B1}"/>
              </a:ext>
            </a:extLst>
          </p:cNvPr>
          <p:cNvSpPr>
            <a:spLocks noGrp="1"/>
          </p:cNvSpPr>
          <p:nvPr>
            <p:ph type="title"/>
          </p:nvPr>
        </p:nvSpPr>
        <p:spPr>
          <a:xfrm>
            <a:off x="838200" y="365125"/>
            <a:ext cx="10515600" cy="819863"/>
          </a:xfrm>
        </p:spPr>
        <p:txBody>
          <a:bodyPr>
            <a:normAutofit/>
          </a:bodyPr>
          <a:lstStyle/>
          <a:p>
            <a:r>
              <a:rPr lang="ru-RU" sz="3200" dirty="0">
                <a:latin typeface="Times New Roman" panose="02020603050405020304" pitchFamily="18" charset="0"/>
                <a:cs typeface="Times New Roman" panose="02020603050405020304" pitchFamily="18" charset="0"/>
              </a:rPr>
              <a:t>Актуальность применения нейронных сетей</a:t>
            </a:r>
          </a:p>
        </p:txBody>
      </p:sp>
      <p:sp>
        <p:nvSpPr>
          <p:cNvPr id="4" name="TextBox 3">
            <a:extLst>
              <a:ext uri="{FF2B5EF4-FFF2-40B4-BE49-F238E27FC236}">
                <a16:creationId xmlns:a16="http://schemas.microsoft.com/office/drawing/2014/main" id="{F8070827-9F66-C978-16DC-1EDE76034ABB}"/>
              </a:ext>
            </a:extLst>
          </p:cNvPr>
          <p:cNvSpPr txBox="1"/>
          <p:nvPr/>
        </p:nvSpPr>
        <p:spPr>
          <a:xfrm>
            <a:off x="11504646" y="6150114"/>
            <a:ext cx="687354" cy="707886"/>
          </a:xfrm>
          <a:prstGeom prst="rect">
            <a:avLst/>
          </a:prstGeom>
          <a:noFill/>
        </p:spPr>
        <p:txBody>
          <a:bodyPr wrap="square" rtlCol="0">
            <a:spAutoFit/>
          </a:bodyPr>
          <a:lstStyle/>
          <a:p>
            <a:pPr algn="ctr"/>
            <a:r>
              <a:rPr lang="ru-RU" sz="4000" dirty="0"/>
              <a:t>3</a:t>
            </a:r>
          </a:p>
        </p:txBody>
      </p:sp>
      <p:sp>
        <p:nvSpPr>
          <p:cNvPr id="6" name="TextBox 5">
            <a:extLst>
              <a:ext uri="{FF2B5EF4-FFF2-40B4-BE49-F238E27FC236}">
                <a16:creationId xmlns:a16="http://schemas.microsoft.com/office/drawing/2014/main" id="{58918702-77ED-BE8C-7D45-41648A461A97}"/>
              </a:ext>
            </a:extLst>
          </p:cNvPr>
          <p:cNvSpPr txBox="1"/>
          <p:nvPr/>
        </p:nvSpPr>
        <p:spPr>
          <a:xfrm>
            <a:off x="1233972" y="1999298"/>
            <a:ext cx="3673929" cy="3785652"/>
          </a:xfrm>
          <a:prstGeom prst="rect">
            <a:avLst/>
          </a:prstGeom>
          <a:noFill/>
        </p:spPr>
        <p:txBody>
          <a:bodyPr wrap="square">
            <a:spAutoFit/>
          </a:bodyPr>
          <a:lstStyle/>
          <a:p>
            <a:pPr marL="0" indent="450000" algn="just">
              <a:buNone/>
            </a:pPr>
            <a:r>
              <a:rPr lang="ru-RU" sz="2000" dirty="0">
                <a:latin typeface="Times New Roman" panose="02020603050405020304" pitchFamily="18" charset="0"/>
                <a:cs typeface="Times New Roman" panose="02020603050405020304" pitchFamily="18" charset="0"/>
              </a:rPr>
              <a:t>Первые упоминания об искусственных нейронных сетях появились в шестидесятых годах прошлого века. С тех пор вычислительные мощности электронной техники возросли в сотни и тысячи раз. Вследствие чего, алгоритмы машинного обучения стали востребованы во многих отраслях общественной жизни. </a:t>
            </a:r>
          </a:p>
        </p:txBody>
      </p:sp>
      <p:pic>
        <p:nvPicPr>
          <p:cNvPr id="1026" name="Picture 2" descr="НЕЙРОКОМПЬЮТЕР • Большая российская энциклопедия - электронная версия">
            <a:extLst>
              <a:ext uri="{FF2B5EF4-FFF2-40B4-BE49-F238E27FC236}">
                <a16:creationId xmlns:a16="http://schemas.microsoft.com/office/drawing/2014/main" id="{8C6F73B5-A9F4-71E6-D750-35004791CB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5894" y="1495425"/>
            <a:ext cx="4972050" cy="38671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896F858-3FEF-977A-26ED-5FF6AA0C2C6A}"/>
              </a:ext>
            </a:extLst>
          </p:cNvPr>
          <p:cNvSpPr txBox="1"/>
          <p:nvPr/>
        </p:nvSpPr>
        <p:spPr>
          <a:xfrm>
            <a:off x="6081227" y="5503783"/>
            <a:ext cx="5161384" cy="369332"/>
          </a:xfrm>
          <a:prstGeom prst="rect">
            <a:avLst/>
          </a:prstGeom>
          <a:noFill/>
        </p:spPr>
        <p:txBody>
          <a:bodyPr wrap="square" rtlCol="0">
            <a:spAutoFit/>
          </a:bodyPr>
          <a:lstStyle/>
          <a:p>
            <a:pPr algn="ctr"/>
            <a:r>
              <a:rPr lang="ru-RU" dirty="0"/>
              <a:t>Рисунок 3 – первый нейрокомпьютер «Марк 1»</a:t>
            </a:r>
          </a:p>
        </p:txBody>
      </p:sp>
    </p:spTree>
    <p:extLst>
      <p:ext uri="{BB962C8B-B14F-4D97-AF65-F5344CB8AC3E}">
        <p14:creationId xmlns:p14="http://schemas.microsoft.com/office/powerpoint/2010/main" val="765093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F8ABDC-5834-68BF-5598-3D50613CC0B1}"/>
              </a:ext>
            </a:extLst>
          </p:cNvPr>
          <p:cNvSpPr>
            <a:spLocks noGrp="1"/>
          </p:cNvSpPr>
          <p:nvPr>
            <p:ph type="title"/>
          </p:nvPr>
        </p:nvSpPr>
        <p:spPr>
          <a:xfrm>
            <a:off x="838200" y="365126"/>
            <a:ext cx="10515600" cy="763878"/>
          </a:xfrm>
        </p:spPr>
        <p:txBody>
          <a:bodyPr/>
          <a:lstStyle/>
          <a:p>
            <a:r>
              <a:rPr lang="ru-RU" dirty="0">
                <a:latin typeface="Times New Roman" panose="02020603050405020304" pitchFamily="18" charset="0"/>
                <a:cs typeface="Times New Roman" panose="02020603050405020304" pitchFamily="18" charset="0"/>
              </a:rPr>
              <a:t>Теория нейронных сетей</a:t>
            </a:r>
          </a:p>
        </p:txBody>
      </p:sp>
      <p:sp>
        <p:nvSpPr>
          <p:cNvPr id="4" name="TextBox 3">
            <a:extLst>
              <a:ext uri="{FF2B5EF4-FFF2-40B4-BE49-F238E27FC236}">
                <a16:creationId xmlns:a16="http://schemas.microsoft.com/office/drawing/2014/main" id="{F8070827-9F66-C978-16DC-1EDE76034ABB}"/>
              </a:ext>
            </a:extLst>
          </p:cNvPr>
          <p:cNvSpPr txBox="1"/>
          <p:nvPr/>
        </p:nvSpPr>
        <p:spPr>
          <a:xfrm>
            <a:off x="11504646" y="6150114"/>
            <a:ext cx="687354" cy="707886"/>
          </a:xfrm>
          <a:prstGeom prst="rect">
            <a:avLst/>
          </a:prstGeom>
          <a:noFill/>
        </p:spPr>
        <p:txBody>
          <a:bodyPr wrap="square" rtlCol="0">
            <a:spAutoFit/>
          </a:bodyPr>
          <a:lstStyle/>
          <a:p>
            <a:pPr algn="ctr"/>
            <a:r>
              <a:rPr lang="ru-RU" sz="4000" dirty="0"/>
              <a:t>4</a:t>
            </a:r>
          </a:p>
        </p:txBody>
      </p:sp>
      <p:pic>
        <p:nvPicPr>
          <p:cNvPr id="2050" name="Picture 2" descr="Структура и принцип работы полносвязных нейронных сетей">
            <a:extLst>
              <a:ext uri="{FF2B5EF4-FFF2-40B4-BE49-F238E27FC236}">
                <a16:creationId xmlns:a16="http://schemas.microsoft.com/office/drawing/2014/main" id="{DACCE766-472B-2586-5C6B-704F33E671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6669" y="1463933"/>
            <a:ext cx="6918662" cy="419974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F50201B-400C-36C9-BB9B-CCEDFCD6BED8}"/>
              </a:ext>
            </a:extLst>
          </p:cNvPr>
          <p:cNvSpPr txBox="1"/>
          <p:nvPr/>
        </p:nvSpPr>
        <p:spPr>
          <a:xfrm>
            <a:off x="3515308" y="5813945"/>
            <a:ext cx="5161384" cy="646331"/>
          </a:xfrm>
          <a:prstGeom prst="rect">
            <a:avLst/>
          </a:prstGeom>
          <a:noFill/>
        </p:spPr>
        <p:txBody>
          <a:bodyPr wrap="square" rtlCol="0">
            <a:spAutoFit/>
          </a:bodyPr>
          <a:lstStyle/>
          <a:p>
            <a:pPr algn="ctr"/>
            <a:r>
              <a:rPr lang="ru-RU" dirty="0"/>
              <a:t>Рисунок 4 – схема работы </a:t>
            </a:r>
            <a:r>
              <a:rPr lang="ru-RU" dirty="0" err="1"/>
              <a:t>полносвязной</a:t>
            </a:r>
            <a:r>
              <a:rPr lang="ru-RU" dirty="0"/>
              <a:t> искусственной нейронной сети</a:t>
            </a:r>
          </a:p>
        </p:txBody>
      </p:sp>
    </p:spTree>
    <p:extLst>
      <p:ext uri="{BB962C8B-B14F-4D97-AF65-F5344CB8AC3E}">
        <p14:creationId xmlns:p14="http://schemas.microsoft.com/office/powerpoint/2010/main" val="1227698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F8ABDC-5834-68BF-5598-3D50613CC0B1}"/>
              </a:ext>
            </a:extLst>
          </p:cNvPr>
          <p:cNvSpPr>
            <a:spLocks noGrp="1"/>
          </p:cNvSpPr>
          <p:nvPr>
            <p:ph type="title"/>
          </p:nvPr>
        </p:nvSpPr>
        <p:spPr>
          <a:xfrm>
            <a:off x="838200" y="365126"/>
            <a:ext cx="10515600" cy="763878"/>
          </a:xfrm>
        </p:spPr>
        <p:txBody>
          <a:bodyPr/>
          <a:lstStyle/>
          <a:p>
            <a:r>
              <a:rPr lang="ru-RU" dirty="0">
                <a:latin typeface="Times New Roman" panose="02020603050405020304" pitchFamily="18" charset="0"/>
                <a:cs typeface="Times New Roman" panose="02020603050405020304" pitchFamily="18" charset="0"/>
              </a:rPr>
              <a:t>Формульное описание нейронной сети</a:t>
            </a:r>
          </a:p>
        </p:txBody>
      </p:sp>
      <p:sp>
        <p:nvSpPr>
          <p:cNvPr id="4" name="TextBox 3">
            <a:extLst>
              <a:ext uri="{FF2B5EF4-FFF2-40B4-BE49-F238E27FC236}">
                <a16:creationId xmlns:a16="http://schemas.microsoft.com/office/drawing/2014/main" id="{F8070827-9F66-C978-16DC-1EDE76034ABB}"/>
              </a:ext>
            </a:extLst>
          </p:cNvPr>
          <p:cNvSpPr txBox="1"/>
          <p:nvPr/>
        </p:nvSpPr>
        <p:spPr>
          <a:xfrm>
            <a:off x="11504646" y="6150114"/>
            <a:ext cx="687354" cy="707886"/>
          </a:xfrm>
          <a:prstGeom prst="rect">
            <a:avLst/>
          </a:prstGeom>
          <a:noFill/>
        </p:spPr>
        <p:txBody>
          <a:bodyPr wrap="square" rtlCol="0">
            <a:spAutoFit/>
          </a:bodyPr>
          <a:lstStyle/>
          <a:p>
            <a:pPr algn="ctr"/>
            <a:r>
              <a:rPr lang="ru-RU" sz="4000" dirty="0"/>
              <a:t>5</a:t>
            </a:r>
          </a:p>
        </p:txBody>
      </p:sp>
      <p:sp>
        <p:nvSpPr>
          <p:cNvPr id="6" name="TextBox 5">
            <a:extLst>
              <a:ext uri="{FF2B5EF4-FFF2-40B4-BE49-F238E27FC236}">
                <a16:creationId xmlns:a16="http://schemas.microsoft.com/office/drawing/2014/main" id="{AF50201B-400C-36C9-BB9B-CCEDFCD6BED8}"/>
              </a:ext>
            </a:extLst>
          </p:cNvPr>
          <p:cNvSpPr txBox="1"/>
          <p:nvPr/>
        </p:nvSpPr>
        <p:spPr>
          <a:xfrm>
            <a:off x="3221005" y="4815569"/>
            <a:ext cx="5749990" cy="369332"/>
          </a:xfrm>
          <a:prstGeom prst="rect">
            <a:avLst/>
          </a:prstGeom>
          <a:noFill/>
        </p:spPr>
        <p:txBody>
          <a:bodyPr wrap="square" rtlCol="0">
            <a:spAutoFit/>
          </a:bodyPr>
          <a:lstStyle/>
          <a:p>
            <a:pPr algn="ctr"/>
            <a:r>
              <a:rPr lang="ru-RU" dirty="0"/>
              <a:t>Формула 1 – математическая модель нейронной сети</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589A950-851F-BDF0-7DCC-D744BAA2C506}"/>
                  </a:ext>
                </a:extLst>
              </p:cNvPr>
              <p:cNvSpPr txBox="1"/>
              <p:nvPr/>
            </p:nvSpPr>
            <p:spPr>
              <a:xfrm>
                <a:off x="983991" y="2746409"/>
                <a:ext cx="7051610" cy="13651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ru-RU" sz="3200" i="1" smtClean="0">
                          <a:latin typeface="Cambria Math" panose="02040503050406030204" pitchFamily="18" charset="0"/>
                        </a:rPr>
                        <m:t>𝑓</m:t>
                      </m:r>
                      <m:d>
                        <m:dPr>
                          <m:ctrlPr>
                            <a:rPr lang="ru-RU" sz="3200" i="1">
                              <a:solidFill>
                                <a:srgbClr val="836967"/>
                              </a:solidFill>
                              <a:latin typeface="Cambria Math" panose="02040503050406030204" pitchFamily="18" charset="0"/>
                            </a:rPr>
                          </m:ctrlPr>
                        </m:dPr>
                        <m:e>
                          <m:nary>
                            <m:naryPr>
                              <m:chr m:val="∑"/>
                              <m:limLoc m:val="undOvr"/>
                              <m:supHide m:val="on"/>
                              <m:ctrlPr>
                                <a:rPr lang="ru-RU" sz="3200" i="1">
                                  <a:latin typeface="Cambria Math" panose="02040503050406030204" pitchFamily="18" charset="0"/>
                                </a:rPr>
                              </m:ctrlPr>
                            </m:naryPr>
                            <m: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𝑖</m:t>
                                  </m:r>
                                </m:e>
                                <m:sub>
                                  <m:r>
                                    <a:rPr lang="ru-RU" sz="3200" i="1">
                                      <a:latin typeface="Cambria Math" panose="02040503050406030204" pitchFamily="18" charset="0"/>
                                    </a:rPr>
                                    <m:t>𝑛</m:t>
                                  </m:r>
                                </m:sub>
                              </m:sSub>
                            </m:sub>
                            <m:sup/>
                            <m:e>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𝑤</m:t>
                                  </m:r>
                                </m:e>
                                <m: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𝑖</m:t>
                                      </m:r>
                                    </m:e>
                                    <m:sub>
                                      <m:r>
                                        <a:rPr lang="ru-RU" sz="3200" i="1">
                                          <a:latin typeface="Cambria Math" panose="02040503050406030204" pitchFamily="18" charset="0"/>
                                        </a:rPr>
                                        <m:t>𝑛</m:t>
                                      </m:r>
                                    </m:sub>
                                  </m:s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𝑗</m:t>
                                      </m:r>
                                    </m:e>
                                    <m:sub>
                                      <m:r>
                                        <a:rPr lang="ru-RU" sz="3200" i="1">
                                          <a:latin typeface="Cambria Math" panose="02040503050406030204" pitchFamily="18" charset="0"/>
                                        </a:rPr>
                                        <m:t>𝑛</m:t>
                                      </m:r>
                                    </m:sub>
                                  </m:sSub>
                                  <m:r>
                                    <a:rPr lang="ru-RU" sz="3200" i="1">
                                      <a:latin typeface="Cambria Math" panose="02040503050406030204" pitchFamily="18" charset="0"/>
                                    </a:rPr>
                                    <m:t>𝑛</m:t>
                                  </m:r>
                                </m:sub>
                              </m:sSub>
                              <m:r>
                                <a:rPr lang="ru-RU" sz="3200" i="0">
                                  <a:latin typeface="Cambria Math" panose="02040503050406030204" pitchFamily="18" charset="0"/>
                                </a:rPr>
                                <m:t>×⋯ × </m:t>
                              </m:r>
                              <m:r>
                                <a:rPr lang="ru-RU" sz="3200" i="1">
                                  <a:latin typeface="Cambria Math" panose="02040503050406030204" pitchFamily="18" charset="0"/>
                                </a:rPr>
                                <m:t>𝑓</m:t>
                              </m:r>
                              <m:d>
                                <m:dPr>
                                  <m:ctrlPr>
                                    <a:rPr lang="ru-RU" sz="3200" i="1">
                                      <a:solidFill>
                                        <a:srgbClr val="836967"/>
                                      </a:solidFill>
                                      <a:latin typeface="Cambria Math" panose="02040503050406030204" pitchFamily="18" charset="0"/>
                                    </a:rPr>
                                  </m:ctrlPr>
                                </m:dPr>
                                <m:e>
                                  <m:nary>
                                    <m:naryPr>
                                      <m:chr m:val="∑"/>
                                      <m:limLoc m:val="undOvr"/>
                                      <m:supHide m:val="on"/>
                                      <m:ctrlPr>
                                        <a:rPr lang="ru-RU" sz="3200" i="1">
                                          <a:latin typeface="Cambria Math" panose="02040503050406030204" pitchFamily="18" charset="0"/>
                                        </a:rPr>
                                      </m:ctrlPr>
                                    </m:naryPr>
                                    <m: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𝑖</m:t>
                                          </m:r>
                                        </m:e>
                                        <m:sub>
                                          <m:r>
                                            <a:rPr lang="ru-RU" sz="3200" i="0">
                                              <a:latin typeface="Cambria Math" panose="02040503050406030204" pitchFamily="18" charset="0"/>
                                            </a:rPr>
                                            <m:t>2</m:t>
                                          </m:r>
                                        </m:sub>
                                      </m:sSub>
                                    </m:sub>
                                    <m:sup/>
                                    <m:e>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𝑤</m:t>
                                          </m:r>
                                        </m:e>
                                        <m: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𝑖</m:t>
                                              </m:r>
                                            </m:e>
                                            <m:sub>
                                              <m:r>
                                                <a:rPr lang="ru-RU" sz="3200" i="0">
                                                  <a:latin typeface="Cambria Math" panose="02040503050406030204" pitchFamily="18" charset="0"/>
                                                </a:rPr>
                                                <m:t>2</m:t>
                                              </m:r>
                                            </m:sub>
                                          </m:s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𝑗</m:t>
                                              </m:r>
                                            </m:e>
                                            <m:sub>
                                              <m:r>
                                                <a:rPr lang="ru-RU" sz="3200" i="0">
                                                  <a:latin typeface="Cambria Math" panose="02040503050406030204" pitchFamily="18" charset="0"/>
                                                </a:rPr>
                                                <m:t>2</m:t>
                                              </m:r>
                                            </m:sub>
                                          </m:sSub>
                                          <m:r>
                                            <a:rPr lang="ru-RU" sz="3200" i="0">
                                              <a:latin typeface="Cambria Math" panose="02040503050406030204" pitchFamily="18" charset="0"/>
                                            </a:rPr>
                                            <m:t>2</m:t>
                                          </m:r>
                                        </m:sub>
                                      </m:sSub>
                                      <m:r>
                                        <a:rPr lang="ru-RU" sz="3200" i="0">
                                          <a:latin typeface="Cambria Math" panose="02040503050406030204" pitchFamily="18" charset="0"/>
                                        </a:rPr>
                                        <m:t>×</m:t>
                                      </m:r>
                                      <m:r>
                                        <a:rPr lang="ru-RU" sz="3200" i="1">
                                          <a:latin typeface="Cambria Math" panose="02040503050406030204" pitchFamily="18" charset="0"/>
                                        </a:rPr>
                                        <m:t>𝑓</m:t>
                                      </m:r>
                                      <m:d>
                                        <m:dPr>
                                          <m:ctrlPr>
                                            <a:rPr lang="ru-RU" sz="3200" i="1">
                                              <a:solidFill>
                                                <a:srgbClr val="836967"/>
                                              </a:solidFill>
                                              <a:latin typeface="Cambria Math" panose="02040503050406030204" pitchFamily="18" charset="0"/>
                                            </a:rPr>
                                          </m:ctrlPr>
                                        </m:dPr>
                                        <m:e>
                                          <m:nary>
                                            <m:naryPr>
                                              <m:chr m:val="∑"/>
                                              <m:limLoc m:val="undOvr"/>
                                              <m:supHide m:val="on"/>
                                              <m:ctrlPr>
                                                <a:rPr lang="ru-RU" sz="3200" i="1">
                                                  <a:latin typeface="Cambria Math" panose="02040503050406030204" pitchFamily="18" charset="0"/>
                                                </a:rPr>
                                              </m:ctrlPr>
                                            </m:naryPr>
                                            <m: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𝑖</m:t>
                                                  </m:r>
                                                </m:e>
                                                <m:sub>
                                                  <m:r>
                                                    <a:rPr lang="ru-RU" sz="3200" i="0">
                                                      <a:latin typeface="Cambria Math" panose="02040503050406030204" pitchFamily="18" charset="0"/>
                                                    </a:rPr>
                                                    <m:t>1</m:t>
                                                  </m:r>
                                                </m:sub>
                                              </m:sSub>
                                            </m:sub>
                                            <m:sup/>
                                            <m:e>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𝑤</m:t>
                                                  </m:r>
                                                </m:e>
                                                <m: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𝑖</m:t>
                                                      </m:r>
                                                    </m:e>
                                                    <m:sub>
                                                      <m:r>
                                                        <a:rPr lang="ru-RU" sz="3200" i="0">
                                                          <a:latin typeface="Cambria Math" panose="02040503050406030204" pitchFamily="18" charset="0"/>
                                                        </a:rPr>
                                                        <m:t>1</m:t>
                                                      </m:r>
                                                    </m:sub>
                                                  </m:s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𝑗</m:t>
                                                      </m:r>
                                                    </m:e>
                                                    <m:sub>
                                                      <m:r>
                                                        <a:rPr lang="ru-RU" sz="3200" i="0">
                                                          <a:latin typeface="Cambria Math" panose="02040503050406030204" pitchFamily="18" charset="0"/>
                                                        </a:rPr>
                                                        <m:t>1</m:t>
                                                      </m:r>
                                                    </m:sub>
                                                  </m:sSub>
                                                  <m:r>
                                                    <a:rPr lang="ru-RU" sz="3200" i="0">
                                                      <a:latin typeface="Cambria Math" panose="02040503050406030204" pitchFamily="18" charset="0"/>
                                                    </a:rPr>
                                                    <m:t>1</m:t>
                                                  </m:r>
                                                </m:sub>
                                              </m:s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𝑥</m:t>
                                                  </m:r>
                                                </m:e>
                                                <m: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𝑖</m:t>
                                                      </m:r>
                                                    </m:e>
                                                    <m:sub>
                                                      <m:r>
                                                        <a:rPr lang="ru-RU" sz="3200" i="0">
                                                          <a:latin typeface="Cambria Math" panose="02040503050406030204" pitchFamily="18" charset="0"/>
                                                        </a:rPr>
                                                        <m:t>1</m:t>
                                                      </m:r>
                                                    </m:sub>
                                                  </m:sSub>
                                                  <m:sSub>
                                                    <m:sSubPr>
                                                      <m:ctrlPr>
                                                        <a:rPr lang="ru-RU" sz="3200" i="1">
                                                          <a:solidFill>
                                                            <a:srgbClr val="836967"/>
                                                          </a:solidFill>
                                                          <a:latin typeface="Cambria Math" panose="02040503050406030204" pitchFamily="18" charset="0"/>
                                                        </a:rPr>
                                                      </m:ctrlPr>
                                                    </m:sSubPr>
                                                    <m:e>
                                                      <m:r>
                                                        <a:rPr lang="ru-RU" sz="3200" i="1">
                                                          <a:latin typeface="Cambria Math" panose="02040503050406030204" pitchFamily="18" charset="0"/>
                                                        </a:rPr>
                                                        <m:t>𝑗</m:t>
                                                      </m:r>
                                                    </m:e>
                                                    <m:sub>
                                                      <m:r>
                                                        <a:rPr lang="ru-RU" sz="3200" i="0">
                                                          <a:latin typeface="Cambria Math" panose="02040503050406030204" pitchFamily="18" charset="0"/>
                                                        </a:rPr>
                                                        <m:t>1</m:t>
                                                      </m:r>
                                                    </m:sub>
                                                  </m:sSub>
                                                  <m:r>
                                                    <a:rPr lang="ru-RU" sz="3200" i="0">
                                                      <a:latin typeface="Cambria Math" panose="02040503050406030204" pitchFamily="18" charset="0"/>
                                                    </a:rPr>
                                                    <m:t>1</m:t>
                                                  </m:r>
                                                </m:sub>
                                              </m:sSub>
                                            </m:e>
                                          </m:nary>
                                        </m:e>
                                      </m:d>
                                    </m:e>
                                  </m:nary>
                                </m:e>
                              </m:d>
                            </m:e>
                          </m:nary>
                        </m:e>
                      </m:d>
                    </m:oMath>
                  </m:oMathPara>
                </a14:m>
                <a:endParaRPr lang="ru-RU" sz="3200" dirty="0"/>
              </a:p>
            </p:txBody>
          </p:sp>
        </mc:Choice>
        <mc:Fallback xmlns="">
          <p:sp>
            <p:nvSpPr>
              <p:cNvPr id="5" name="TextBox 4">
                <a:extLst>
                  <a:ext uri="{FF2B5EF4-FFF2-40B4-BE49-F238E27FC236}">
                    <a16:creationId xmlns:a16="http://schemas.microsoft.com/office/drawing/2014/main" id="{E589A950-851F-BDF0-7DCC-D744BAA2C506}"/>
                  </a:ext>
                </a:extLst>
              </p:cNvPr>
              <p:cNvSpPr txBox="1">
                <a:spLocks noRot="1" noChangeAspect="1" noMove="1" noResize="1" noEditPoints="1" noAdjustHandles="1" noChangeArrowheads="1" noChangeShapeType="1" noTextEdit="1"/>
              </p:cNvSpPr>
              <p:nvPr/>
            </p:nvSpPr>
            <p:spPr>
              <a:xfrm>
                <a:off x="983991" y="2746409"/>
                <a:ext cx="7051610" cy="1365182"/>
              </a:xfrm>
              <a:prstGeom prst="rect">
                <a:avLst/>
              </a:prstGeom>
              <a:blipFill>
                <a:blip r:embed="rId2"/>
                <a:stretch>
                  <a:fillRect r="-46067"/>
                </a:stretch>
              </a:blipFill>
            </p:spPr>
            <p:txBody>
              <a:bodyPr/>
              <a:lstStyle/>
              <a:p>
                <a:r>
                  <a:rPr lang="ru-RU">
                    <a:noFill/>
                  </a:rPr>
                  <a:t> </a:t>
                </a:r>
              </a:p>
            </p:txBody>
          </p:sp>
        </mc:Fallback>
      </mc:AlternateContent>
    </p:spTree>
    <p:extLst>
      <p:ext uri="{BB962C8B-B14F-4D97-AF65-F5344CB8AC3E}">
        <p14:creationId xmlns:p14="http://schemas.microsoft.com/office/powerpoint/2010/main" val="3840081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F8ABDC-5834-68BF-5598-3D50613CC0B1}"/>
              </a:ext>
            </a:extLst>
          </p:cNvPr>
          <p:cNvSpPr>
            <a:spLocks noGrp="1"/>
          </p:cNvSpPr>
          <p:nvPr>
            <p:ph type="title"/>
          </p:nvPr>
        </p:nvSpPr>
        <p:spPr>
          <a:xfrm>
            <a:off x="838200" y="365125"/>
            <a:ext cx="10515600" cy="735887"/>
          </a:xfrm>
        </p:spPr>
        <p:txBody>
          <a:bodyPr/>
          <a:lstStyle/>
          <a:p>
            <a:r>
              <a:rPr lang="ru-RU" dirty="0">
                <a:latin typeface="Times New Roman" panose="02020603050405020304" pitchFamily="18" charset="0"/>
                <a:cs typeface="Times New Roman" panose="02020603050405020304" pitchFamily="18" charset="0"/>
              </a:rPr>
              <a:t>Среда разработки «</a:t>
            </a:r>
            <a:r>
              <a:rPr lang="en-GB" dirty="0" err="1">
                <a:latin typeface="Times New Roman" panose="02020603050405020304" pitchFamily="18" charset="0"/>
                <a:cs typeface="Times New Roman" panose="02020603050405020304" pitchFamily="18" charset="0"/>
              </a:rPr>
              <a:t>Matlab</a:t>
            </a:r>
            <a:r>
              <a:rPr lang="ru-RU" dirty="0">
                <a:latin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id="{F8070827-9F66-C978-16DC-1EDE76034ABB}"/>
              </a:ext>
            </a:extLst>
          </p:cNvPr>
          <p:cNvSpPr txBox="1"/>
          <p:nvPr/>
        </p:nvSpPr>
        <p:spPr>
          <a:xfrm>
            <a:off x="11504646" y="6150114"/>
            <a:ext cx="687354" cy="707886"/>
          </a:xfrm>
          <a:prstGeom prst="rect">
            <a:avLst/>
          </a:prstGeom>
          <a:noFill/>
        </p:spPr>
        <p:txBody>
          <a:bodyPr wrap="square" rtlCol="0">
            <a:spAutoFit/>
          </a:bodyPr>
          <a:lstStyle/>
          <a:p>
            <a:pPr algn="ctr"/>
            <a:r>
              <a:rPr lang="ru-RU" sz="4000" dirty="0"/>
              <a:t>6</a:t>
            </a:r>
          </a:p>
        </p:txBody>
      </p:sp>
      <p:pic>
        <p:nvPicPr>
          <p:cNvPr id="3074" name="Picture 2" descr="MATLAB - Emotions">
            <a:extLst>
              <a:ext uri="{FF2B5EF4-FFF2-40B4-BE49-F238E27FC236}">
                <a16:creationId xmlns:a16="http://schemas.microsoft.com/office/drawing/2014/main" id="{FDFA60FB-B8B6-04E3-BC8A-A60F0EDF1C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287" y="1101012"/>
            <a:ext cx="7705426" cy="466406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3B791F2-4ACB-2868-25F8-9DF7CF883384}"/>
              </a:ext>
            </a:extLst>
          </p:cNvPr>
          <p:cNvSpPr txBox="1"/>
          <p:nvPr/>
        </p:nvSpPr>
        <p:spPr>
          <a:xfrm>
            <a:off x="3515308" y="5813945"/>
            <a:ext cx="5161384" cy="369332"/>
          </a:xfrm>
          <a:prstGeom prst="rect">
            <a:avLst/>
          </a:prstGeom>
          <a:noFill/>
        </p:spPr>
        <p:txBody>
          <a:bodyPr wrap="square" rtlCol="0">
            <a:spAutoFit/>
          </a:bodyPr>
          <a:lstStyle/>
          <a:p>
            <a:pPr algn="ctr"/>
            <a:r>
              <a:rPr lang="ru-RU" dirty="0"/>
              <a:t>Рисунок 5 – среда разработки «</a:t>
            </a:r>
            <a:r>
              <a:rPr lang="en-GB" dirty="0" err="1"/>
              <a:t>Matlab</a:t>
            </a:r>
            <a:r>
              <a:rPr lang="ru-RU" dirty="0"/>
              <a:t>»</a:t>
            </a:r>
          </a:p>
        </p:txBody>
      </p:sp>
    </p:spTree>
    <p:extLst>
      <p:ext uri="{BB962C8B-B14F-4D97-AF65-F5344CB8AC3E}">
        <p14:creationId xmlns:p14="http://schemas.microsoft.com/office/powerpoint/2010/main" val="4210431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F8ABDC-5834-68BF-5598-3D50613CC0B1}"/>
              </a:ext>
            </a:extLst>
          </p:cNvPr>
          <p:cNvSpPr>
            <a:spLocks noGrp="1"/>
          </p:cNvSpPr>
          <p:nvPr>
            <p:ph type="title"/>
          </p:nvPr>
        </p:nvSpPr>
        <p:spPr>
          <a:xfrm>
            <a:off x="838200" y="365125"/>
            <a:ext cx="10515600" cy="969153"/>
          </a:xfrm>
        </p:spPr>
        <p:txBody>
          <a:bodyPr>
            <a:normAutofit/>
          </a:bodyPr>
          <a:lstStyle/>
          <a:p>
            <a:r>
              <a:rPr lang="ru-RU" sz="2800" kern="0" dirty="0">
                <a:effectLst/>
                <a:latin typeface="Times New Roman" panose="02020603050405020304" pitchFamily="18" charset="0"/>
                <a:ea typeface="Times New Roman" panose="02020603050405020304" pitchFamily="18" charset="0"/>
              </a:rPr>
              <a:t>Использование методов нейронных сетей для классификации экспериментальных данных в «</a:t>
            </a:r>
            <a:r>
              <a:rPr lang="en-GB" sz="2800" kern="0" dirty="0" err="1">
                <a:effectLst/>
                <a:latin typeface="Times New Roman" panose="02020603050405020304" pitchFamily="18" charset="0"/>
                <a:ea typeface="Times New Roman" panose="02020603050405020304" pitchFamily="18" charset="0"/>
              </a:rPr>
              <a:t>MatLab</a:t>
            </a:r>
            <a:r>
              <a:rPr lang="ru-RU" sz="2800" kern="0" dirty="0">
                <a:effectLst/>
                <a:latin typeface="Times New Roman" panose="02020603050405020304" pitchFamily="18" charset="0"/>
                <a:ea typeface="Times New Roman" panose="02020603050405020304" pitchFamily="18" charset="0"/>
              </a:rPr>
              <a:t>»</a:t>
            </a:r>
            <a:endParaRPr lang="ru-RU" sz="6000" dirty="0"/>
          </a:p>
        </p:txBody>
      </p:sp>
      <p:sp>
        <p:nvSpPr>
          <p:cNvPr id="4" name="TextBox 3">
            <a:extLst>
              <a:ext uri="{FF2B5EF4-FFF2-40B4-BE49-F238E27FC236}">
                <a16:creationId xmlns:a16="http://schemas.microsoft.com/office/drawing/2014/main" id="{F8070827-9F66-C978-16DC-1EDE76034ABB}"/>
              </a:ext>
            </a:extLst>
          </p:cNvPr>
          <p:cNvSpPr txBox="1"/>
          <p:nvPr/>
        </p:nvSpPr>
        <p:spPr>
          <a:xfrm>
            <a:off x="11504646" y="6150114"/>
            <a:ext cx="687354" cy="707886"/>
          </a:xfrm>
          <a:prstGeom prst="rect">
            <a:avLst/>
          </a:prstGeom>
          <a:noFill/>
        </p:spPr>
        <p:txBody>
          <a:bodyPr wrap="square" rtlCol="0">
            <a:spAutoFit/>
          </a:bodyPr>
          <a:lstStyle/>
          <a:p>
            <a:pPr algn="ctr"/>
            <a:r>
              <a:rPr lang="ru-RU" sz="4000" dirty="0"/>
              <a:t>7</a:t>
            </a:r>
          </a:p>
        </p:txBody>
      </p:sp>
      <p:pic>
        <p:nvPicPr>
          <p:cNvPr id="5" name="Объект 4" descr="Solve fitting problem using two-layer feed-forward networks - MATLAB">
            <a:extLst>
              <a:ext uri="{FF2B5EF4-FFF2-40B4-BE49-F238E27FC236}">
                <a16:creationId xmlns:a16="http://schemas.microsoft.com/office/drawing/2014/main" id="{DB3E22B8-C2B6-BC3B-3E45-68412AA8CC7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18896" y="1334278"/>
            <a:ext cx="6954207" cy="4649820"/>
          </a:xfrm>
          <a:prstGeom prst="rect">
            <a:avLst/>
          </a:prstGeom>
          <a:noFill/>
          <a:ln>
            <a:noFill/>
          </a:ln>
        </p:spPr>
      </p:pic>
      <p:sp>
        <p:nvSpPr>
          <p:cNvPr id="6" name="TextBox 5">
            <a:extLst>
              <a:ext uri="{FF2B5EF4-FFF2-40B4-BE49-F238E27FC236}">
                <a16:creationId xmlns:a16="http://schemas.microsoft.com/office/drawing/2014/main" id="{BBAD5A73-F374-F2EF-74BF-F9FCFC1F3C8A}"/>
              </a:ext>
            </a:extLst>
          </p:cNvPr>
          <p:cNvSpPr txBox="1"/>
          <p:nvPr/>
        </p:nvSpPr>
        <p:spPr>
          <a:xfrm>
            <a:off x="1963316" y="6134114"/>
            <a:ext cx="8265366" cy="369332"/>
          </a:xfrm>
          <a:prstGeom prst="rect">
            <a:avLst/>
          </a:prstGeom>
          <a:noFill/>
        </p:spPr>
        <p:txBody>
          <a:bodyPr wrap="square" rtlCol="0">
            <a:spAutoFit/>
          </a:bodyPr>
          <a:lstStyle/>
          <a:p>
            <a:pPr algn="ctr"/>
            <a:r>
              <a:rPr lang="ru-RU" dirty="0"/>
              <a:t>Рисунок </a:t>
            </a:r>
            <a:r>
              <a:rPr lang="en-GB" dirty="0"/>
              <a:t>6</a:t>
            </a:r>
            <a:r>
              <a:rPr lang="ru-RU" dirty="0"/>
              <a:t> – интерфейс настройки нейронной сети в среде разработки «</a:t>
            </a:r>
            <a:r>
              <a:rPr lang="ru-RU" dirty="0" err="1"/>
              <a:t>MatLab</a:t>
            </a:r>
            <a:r>
              <a:rPr lang="ru-RU" dirty="0"/>
              <a:t>»</a:t>
            </a:r>
          </a:p>
        </p:txBody>
      </p:sp>
    </p:spTree>
    <p:extLst>
      <p:ext uri="{BB962C8B-B14F-4D97-AF65-F5344CB8AC3E}">
        <p14:creationId xmlns:p14="http://schemas.microsoft.com/office/powerpoint/2010/main" val="3829733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F8ABDC-5834-68BF-5598-3D50613CC0B1}"/>
              </a:ext>
            </a:extLst>
          </p:cNvPr>
          <p:cNvSpPr>
            <a:spLocks noGrp="1"/>
          </p:cNvSpPr>
          <p:nvPr>
            <p:ph type="title"/>
          </p:nvPr>
        </p:nvSpPr>
        <p:spPr>
          <a:xfrm>
            <a:off x="838200" y="365125"/>
            <a:ext cx="10515600" cy="969153"/>
          </a:xfrm>
        </p:spPr>
        <p:txBody>
          <a:bodyPr>
            <a:normAutofit fontScale="90000"/>
          </a:bodyPr>
          <a:lstStyle/>
          <a:p>
            <a:r>
              <a:rPr lang="ru-RU" sz="3200" kern="0" dirty="0">
                <a:effectLst/>
                <a:latin typeface="Times New Roman" panose="02020603050405020304" pitchFamily="18" charset="0"/>
                <a:ea typeface="Times New Roman" panose="02020603050405020304" pitchFamily="18" charset="0"/>
              </a:rPr>
              <a:t>Пример реального использования методов нейронных сетей для классификации экспериментальных данных в «</a:t>
            </a:r>
            <a:r>
              <a:rPr lang="en-GB" sz="3200" kern="0" dirty="0" err="1">
                <a:effectLst/>
                <a:latin typeface="Times New Roman" panose="02020603050405020304" pitchFamily="18" charset="0"/>
                <a:ea typeface="Times New Roman" panose="02020603050405020304" pitchFamily="18" charset="0"/>
              </a:rPr>
              <a:t>MatLab</a:t>
            </a:r>
            <a:r>
              <a:rPr lang="ru-RU" sz="3200" kern="0" dirty="0">
                <a:effectLst/>
                <a:latin typeface="Times New Roman" panose="02020603050405020304" pitchFamily="18" charset="0"/>
                <a:ea typeface="Times New Roman" panose="02020603050405020304" pitchFamily="18" charset="0"/>
              </a:rPr>
              <a:t>»</a:t>
            </a:r>
            <a:endParaRPr lang="ru-RU" sz="8000" dirty="0"/>
          </a:p>
        </p:txBody>
      </p:sp>
      <p:sp>
        <p:nvSpPr>
          <p:cNvPr id="4" name="TextBox 3">
            <a:extLst>
              <a:ext uri="{FF2B5EF4-FFF2-40B4-BE49-F238E27FC236}">
                <a16:creationId xmlns:a16="http://schemas.microsoft.com/office/drawing/2014/main" id="{F8070827-9F66-C978-16DC-1EDE76034ABB}"/>
              </a:ext>
            </a:extLst>
          </p:cNvPr>
          <p:cNvSpPr txBox="1"/>
          <p:nvPr/>
        </p:nvSpPr>
        <p:spPr>
          <a:xfrm>
            <a:off x="11504646" y="6150114"/>
            <a:ext cx="687354" cy="707886"/>
          </a:xfrm>
          <a:prstGeom prst="rect">
            <a:avLst/>
          </a:prstGeom>
          <a:noFill/>
        </p:spPr>
        <p:txBody>
          <a:bodyPr wrap="square" rtlCol="0">
            <a:spAutoFit/>
          </a:bodyPr>
          <a:lstStyle/>
          <a:p>
            <a:pPr algn="ctr"/>
            <a:r>
              <a:rPr lang="ru-RU" sz="4000" dirty="0"/>
              <a:t>8</a:t>
            </a:r>
          </a:p>
        </p:txBody>
      </p:sp>
      <p:pic>
        <p:nvPicPr>
          <p:cNvPr id="8" name="Рисунок 7">
            <a:extLst>
              <a:ext uri="{FF2B5EF4-FFF2-40B4-BE49-F238E27FC236}">
                <a16:creationId xmlns:a16="http://schemas.microsoft.com/office/drawing/2014/main" id="{84B0217C-ED65-E5C1-DC41-F055D93CC4A7}"/>
              </a:ext>
            </a:extLst>
          </p:cNvPr>
          <p:cNvPicPr>
            <a:picLocks noChangeAspect="1"/>
          </p:cNvPicPr>
          <p:nvPr/>
        </p:nvPicPr>
        <p:blipFill>
          <a:blip r:embed="rId2"/>
          <a:stretch>
            <a:fillRect/>
          </a:stretch>
        </p:blipFill>
        <p:spPr>
          <a:xfrm>
            <a:off x="699328" y="1875368"/>
            <a:ext cx="5504636" cy="3769653"/>
          </a:xfrm>
          <a:prstGeom prst="rect">
            <a:avLst/>
          </a:prstGeom>
        </p:spPr>
      </p:pic>
      <p:pic>
        <p:nvPicPr>
          <p:cNvPr id="9" name="Рисунок 8">
            <a:extLst>
              <a:ext uri="{FF2B5EF4-FFF2-40B4-BE49-F238E27FC236}">
                <a16:creationId xmlns:a16="http://schemas.microsoft.com/office/drawing/2014/main" id="{6BBF9031-74AC-8E89-B94B-772D48C1893E}"/>
              </a:ext>
            </a:extLst>
          </p:cNvPr>
          <p:cNvPicPr>
            <a:picLocks noChangeAspect="1"/>
          </p:cNvPicPr>
          <p:nvPr/>
        </p:nvPicPr>
        <p:blipFill>
          <a:blip r:embed="rId3"/>
          <a:stretch>
            <a:fillRect/>
          </a:stretch>
        </p:blipFill>
        <p:spPr>
          <a:xfrm>
            <a:off x="6512768" y="1842161"/>
            <a:ext cx="5075852" cy="3802860"/>
          </a:xfrm>
          <a:prstGeom prst="rect">
            <a:avLst/>
          </a:prstGeom>
        </p:spPr>
      </p:pic>
      <p:sp>
        <p:nvSpPr>
          <p:cNvPr id="10" name="TextBox 9">
            <a:extLst>
              <a:ext uri="{FF2B5EF4-FFF2-40B4-BE49-F238E27FC236}">
                <a16:creationId xmlns:a16="http://schemas.microsoft.com/office/drawing/2014/main" id="{323E4B57-85DE-91D1-F749-A42D021CC214}"/>
              </a:ext>
            </a:extLst>
          </p:cNvPr>
          <p:cNvSpPr txBox="1"/>
          <p:nvPr/>
        </p:nvSpPr>
        <p:spPr>
          <a:xfrm>
            <a:off x="838200" y="5645021"/>
            <a:ext cx="5314561" cy="646331"/>
          </a:xfrm>
          <a:prstGeom prst="rect">
            <a:avLst/>
          </a:prstGeom>
          <a:noFill/>
        </p:spPr>
        <p:txBody>
          <a:bodyPr wrap="square" rtlCol="0">
            <a:spAutoFit/>
          </a:bodyPr>
          <a:lstStyle/>
          <a:p>
            <a:pPr algn="ctr"/>
            <a:r>
              <a:rPr lang="ru-RU" dirty="0"/>
              <a:t>Рисунок 7 - график рассеянья элементов из 4 сгенерированных классов</a:t>
            </a:r>
          </a:p>
        </p:txBody>
      </p:sp>
      <p:sp>
        <p:nvSpPr>
          <p:cNvPr id="11" name="TextBox 10">
            <a:extLst>
              <a:ext uri="{FF2B5EF4-FFF2-40B4-BE49-F238E27FC236}">
                <a16:creationId xmlns:a16="http://schemas.microsoft.com/office/drawing/2014/main" id="{CF91FE83-33C0-0AB7-0285-093A15BC8C42}"/>
              </a:ext>
            </a:extLst>
          </p:cNvPr>
          <p:cNvSpPr txBox="1"/>
          <p:nvPr/>
        </p:nvSpPr>
        <p:spPr>
          <a:xfrm>
            <a:off x="6393413" y="5645021"/>
            <a:ext cx="5314561" cy="646331"/>
          </a:xfrm>
          <a:prstGeom prst="rect">
            <a:avLst/>
          </a:prstGeom>
          <a:noFill/>
        </p:spPr>
        <p:txBody>
          <a:bodyPr wrap="square" rtlCol="0">
            <a:spAutoFit/>
          </a:bodyPr>
          <a:lstStyle/>
          <a:p>
            <a:pPr algn="ctr"/>
            <a:r>
              <a:rPr lang="ru-RU" dirty="0"/>
              <a:t>Рисунок 8 – визуализация классификации обученной искусственной нейронной сети</a:t>
            </a:r>
          </a:p>
        </p:txBody>
      </p:sp>
    </p:spTree>
    <p:extLst>
      <p:ext uri="{BB962C8B-B14F-4D97-AF65-F5344CB8AC3E}">
        <p14:creationId xmlns:p14="http://schemas.microsoft.com/office/powerpoint/2010/main" val="73123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07568" y="620688"/>
            <a:ext cx="7772400" cy="3096344"/>
          </a:xfrm>
        </p:spPr>
        <p:txBody>
          <a:bodyPr>
            <a:noAutofit/>
          </a:bodyPr>
          <a:lstStyle/>
          <a:p>
            <a:r>
              <a:rPr lang="ru-RU" sz="1600" dirty="0">
                <a:latin typeface="Times New Roman" pitchFamily="18" charset="0"/>
                <a:cs typeface="Times New Roman" pitchFamily="18" charset="0"/>
              </a:rPr>
              <a:t>МИНИСТЕРСТВО НАУКИ И ВЫСШЕГО ОБРАЗОВАНИЯ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РОССИЙСКОЙ ФЕДЕРАЦИИ</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Федеральное государственное автономное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образовательное учреждение высшего образования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«Крымский федеральный университет имени В.И. Вернадского»</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Таврический колледж</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(структурное подразделение)</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a:t>
            </a:r>
            <a:br>
              <a:rPr lang="ru-RU" sz="1600" dirty="0">
                <a:latin typeface="Times New Roman" pitchFamily="18" charset="0"/>
                <a:cs typeface="Times New Roman" pitchFamily="18" charset="0"/>
              </a:rPr>
            </a:br>
            <a:r>
              <a:rPr lang="ru-RU" sz="1600" b="1" cap="all" dirty="0">
                <a:latin typeface="Times New Roman" pitchFamily="18" charset="0"/>
                <a:cs typeface="Times New Roman" pitchFamily="18" charset="0"/>
              </a:rPr>
              <a:t> </a:t>
            </a:r>
            <a:br>
              <a:rPr lang="ru-RU" sz="1600" dirty="0">
                <a:latin typeface="Times New Roman" pitchFamily="18" charset="0"/>
                <a:cs typeface="Times New Roman" pitchFamily="18" charset="0"/>
              </a:rPr>
            </a:br>
            <a:r>
              <a:rPr lang="ru-RU" sz="1600" b="1" cap="all" dirty="0">
                <a:latin typeface="Times New Roman" pitchFamily="18" charset="0"/>
                <a:cs typeface="Times New Roman" pitchFamily="18" charset="0"/>
              </a:rPr>
              <a:t>ОТЧЕТ ПО ПРАКТИКЕ</a:t>
            </a:r>
            <a:br>
              <a:rPr lang="ru-RU" sz="1600" dirty="0">
                <a:latin typeface="Times New Roman" pitchFamily="18" charset="0"/>
                <a:cs typeface="Times New Roman" pitchFamily="18" charset="0"/>
              </a:rPr>
            </a:br>
            <a:r>
              <a:rPr lang="ru-RU" sz="1600" b="1" dirty="0">
                <a:latin typeface="Times New Roman" pitchFamily="18" charset="0"/>
                <a:cs typeface="Times New Roman" pitchFamily="18" charset="0"/>
              </a:rPr>
              <a:t> </a:t>
            </a:r>
            <a:br>
              <a:rPr lang="ru-RU" sz="1600" dirty="0">
                <a:latin typeface="Times New Roman" pitchFamily="18" charset="0"/>
                <a:cs typeface="Times New Roman" pitchFamily="18" charset="0"/>
              </a:rPr>
            </a:br>
            <a:r>
              <a:rPr lang="ru-RU" sz="1600" b="1" dirty="0">
                <a:latin typeface="Times New Roman" pitchFamily="18" charset="0"/>
                <a:cs typeface="Times New Roman" pitchFamily="18" charset="0"/>
              </a:rPr>
              <a:t>Производственная практика по профессиональному модулю</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ПМ.04 Выполнение работ по одной или нескольким профессиям рабочих, должностям служащих (16199 Оператор электронно-вычислительных и вычислительных машин) </a:t>
            </a:r>
            <a:br>
              <a:rPr lang="ru-RU" sz="1400" dirty="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814609" y="4166537"/>
            <a:ext cx="6400800" cy="1752600"/>
          </a:xfrm>
        </p:spPr>
        <p:txBody>
          <a:bodyPr>
            <a:normAutofit/>
          </a:bodyPr>
          <a:lstStyle/>
          <a:p>
            <a:pPr algn="l"/>
            <a:r>
              <a:rPr lang="ru-RU" sz="1800" dirty="0">
                <a:latin typeface="Times New Roman" pitchFamily="18" charset="0"/>
                <a:cs typeface="Times New Roman" pitchFamily="18" charset="0"/>
              </a:rPr>
              <a:t>Выполнила: Волочай Игорь Александрович</a:t>
            </a:r>
          </a:p>
          <a:p>
            <a:pPr algn="l"/>
            <a:r>
              <a:rPr lang="ru-RU" sz="1800" dirty="0">
                <a:latin typeface="Times New Roman" pitchFamily="18" charset="0"/>
                <a:cs typeface="Times New Roman" pitchFamily="18" charset="0"/>
              </a:rPr>
              <a:t>Специальность: 09.02.01 Компьютерные системы и комплексы </a:t>
            </a:r>
          </a:p>
          <a:p>
            <a:pPr algn="l"/>
            <a:r>
              <a:rPr lang="ru-RU" sz="1800" dirty="0">
                <a:latin typeface="Times New Roman" pitchFamily="18" charset="0"/>
                <a:cs typeface="Times New Roman" pitchFamily="18" charset="0"/>
              </a:rPr>
              <a:t>Группа: 2КСК21</a:t>
            </a:r>
          </a:p>
        </p:txBody>
      </p:sp>
      <p:sp>
        <p:nvSpPr>
          <p:cNvPr id="1025" name="Rectangle 1"/>
          <p:cNvSpPr>
            <a:spLocks noChangeArrowheads="1"/>
          </p:cNvSpPr>
          <p:nvPr/>
        </p:nvSpPr>
        <p:spPr bwMode="auto">
          <a:xfrm>
            <a:off x="4976591" y="6368643"/>
            <a:ext cx="2238818"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r>
              <a:rPr lang="ru-RU" sz="1600" dirty="0">
                <a:latin typeface="Times New Roman" pitchFamily="18" charset="0"/>
                <a:ea typeface="Times New Roman" pitchFamily="18" charset="0"/>
                <a:cs typeface="Times New Roman" pitchFamily="18" charset="0"/>
              </a:rPr>
              <a:t>г. Симферополь, 20</a:t>
            </a:r>
            <a:r>
              <a:rPr lang="en-US" sz="1600" dirty="0">
                <a:latin typeface="Times New Roman" pitchFamily="18" charset="0"/>
                <a:ea typeface="Times New Roman" pitchFamily="18" charset="0"/>
                <a:cs typeface="Times New Roman" pitchFamily="18" charset="0"/>
              </a:rPr>
              <a:t>2</a:t>
            </a:r>
            <a:r>
              <a:rPr lang="ru-RU" sz="1600" dirty="0">
                <a:latin typeface="Times New Roman" pitchFamily="18" charset="0"/>
                <a:ea typeface="Times New Roman" pitchFamily="18" charset="0"/>
                <a:cs typeface="Times New Roman" pitchFamily="18" charset="0"/>
              </a:rPr>
              <a:t>3 г.</a:t>
            </a:r>
            <a:endParaRPr lang="ru-RU" sz="2000" dirty="0">
              <a:latin typeface="Arial" pitchFamily="34" charset="0"/>
              <a:cs typeface="Arial" pitchFamily="34" charset="0"/>
            </a:endParaRPr>
          </a:p>
        </p:txBody>
      </p:sp>
    </p:spTree>
    <p:extLst>
      <p:ext uri="{BB962C8B-B14F-4D97-AF65-F5344CB8AC3E}">
        <p14:creationId xmlns:p14="http://schemas.microsoft.com/office/powerpoint/2010/main" val="163147430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382</Words>
  <Application>Microsoft Office PowerPoint</Application>
  <PresentationFormat>Широкоэкранный</PresentationFormat>
  <Paragraphs>35</Paragraphs>
  <Slides>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Arial</vt:lpstr>
      <vt:lpstr>Calibri</vt:lpstr>
      <vt:lpstr>Calibri Light</vt:lpstr>
      <vt:lpstr>Cambria Math</vt:lpstr>
      <vt:lpstr>Times New Roman</vt:lpstr>
      <vt:lpstr>Тема Office</vt:lpstr>
      <vt:lpstr>МИНИСТЕРСТВО НАУКИ И ВЫСШЕГО ОБРАЗОВАНИЯ  РОССИЙСКОЙ ФЕДЕРАЦИИ Федеральное государственное автономное  образовательное учреждение высшего образования  «Крымский федеральный университет имени В.И. Вернадского» Таврический колледж (структурное подразделение)     ОТЧЕТ ПО ПРАКТИКЕ   Производственная практика по профессиональному модулю ПМ.04 Выполнение работ по одной или нескольким профессиям рабочих, должностям служащих (16199 Оператор электронно-вычислительных и вычислительных машин)  </vt:lpstr>
      <vt:lpstr>База проведения производственной практики</vt:lpstr>
      <vt:lpstr>Актуальность применения нейронных сетей</vt:lpstr>
      <vt:lpstr>Теория нейронных сетей</vt:lpstr>
      <vt:lpstr>Формульное описание нейронной сети</vt:lpstr>
      <vt:lpstr>Среда разработки «Matlab»</vt:lpstr>
      <vt:lpstr>Использование методов нейронных сетей для классификации экспериментальных данных в «MatLab»</vt:lpstr>
      <vt:lpstr>Пример реального использования методов нейронных сетей для классификации экспериментальных данных в «MatLab»</vt:lpstr>
      <vt:lpstr>МИНИСТЕРСТВО НАУКИ И ВЫСШЕГО ОБРАЗОВАНИЯ  РОССИЙСКОЙ ФЕДЕРАЦИИ Федеральное государственное автономное  образовательное учреждение высшего образования  «Крымский федеральный университет имени В.И. Вернадского» Таврический колледж (структурное подразделение)     ОТЧЕТ ПО ПРАКТИКЕ   Производственная практика по профессиональному модулю ПМ.04 Выполнение работ по одной или нескольким профессиям рабочих, должностям служащих (16199 Оператор электронно-вычислительных и вычислительных машин)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НАУКИ И ВЫСШЕГО ОБРАЗОВАНИЯ  РОССИЙСКОЙ ФЕДЕРАЦИИ Федеральное государственное автономное  образовательное учреждение высшего образования  «Крымский федеральный университет имени В.И. Вернадского» Таврический колледж (структурное подразделение)     ОТЧЕТ ПО ПРАКТИКЕ   Производственная практика по профессиональному модулю ПМ.04 Выполнение работ по одной или нескольким профессиям рабочих, должностям служащих (16199 Оператор электронно-вычислительных и вычислительных машин)  </dc:title>
  <dc:creator>Игорь Волочай</dc:creator>
  <cp:lastModifiedBy>Игорь Волочай</cp:lastModifiedBy>
  <cp:revision>18</cp:revision>
  <dcterms:created xsi:type="dcterms:W3CDTF">2023-06-21T12:18:45Z</dcterms:created>
  <dcterms:modified xsi:type="dcterms:W3CDTF">2023-06-22T12:54:44Z</dcterms:modified>
</cp:coreProperties>
</file>