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96" r:id="rId2"/>
    <p:sldId id="301" r:id="rId3"/>
    <p:sldId id="298" r:id="rId4"/>
    <p:sldId id="299" r:id="rId5"/>
    <p:sldId id="303" r:id="rId6"/>
    <p:sldId id="300" r:id="rId7"/>
    <p:sldId id="302" r:id="rId8"/>
    <p:sldId id="304" r:id="rId9"/>
    <p:sldId id="305" r:id="rId10"/>
    <p:sldId id="30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74E329-7D19-40A3-8BD6-20C97C91A132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AD2AC3-D220-4727-B519-18B0AA708E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946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D2AC3-D220-4727-B519-18B0AA708EEB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5757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D2AC3-D220-4727-B519-18B0AA708EE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14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9A3113-009B-910B-FC00-6D06812417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E891A84-388F-BABB-09A0-6623499ABB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490A9C-96BB-D705-9A75-BD951F6DB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6EE7F-8262-480E-BCE9-BC3DAF94B092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749BA1-4812-0E66-3822-FF0C9214D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F82AE3-4ECE-3115-5AF1-AAA13B9B6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E63B-8715-411F-AC47-3987FF4D9D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605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84486B-CEA6-FE94-828A-29FDFBE00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36E841-7905-9284-4154-E547D3331E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D201D3-C255-D713-4646-F4FB1196B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6EE7F-8262-480E-BCE9-BC3DAF94B092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60C9A6-C18F-812E-E4F9-0C68D719A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D94BF8-548A-7DC6-AAB2-A50C467A5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E63B-8715-411F-AC47-3987FF4D9D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201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A3EFEB-345F-5CBE-4C4F-5DB278C2D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D1AF5E-4348-9254-83E2-DBF7F4E02A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9AF968-F502-D535-8121-547E1EF53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6EE7F-8262-480E-BCE9-BC3DAF94B092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B345ED-DBD9-B6DC-9845-F3AE7DEFE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E25180-ECA5-7F25-49BE-D3DE5E98B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E63B-8715-411F-AC47-3987FF4D9D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319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468CBA-B009-1A35-CC18-F2B8D4EB8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2FD4ED-B65E-78ED-FFAE-3BA897014A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96C067B-C52C-CC41-EAD6-6E13385F1B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20E28AF-9FFD-2AD8-2395-14C293E99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6EE7F-8262-480E-BCE9-BC3DAF94B092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3587B97-9979-8A6D-D300-346DC7D3F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71C1037-E65B-5515-1246-DC6757D81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E63B-8715-411F-AC47-3987FF4D9D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06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873B66-4041-B50F-7173-36C17A8D0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A1068F-A3E0-4F14-8338-9417FE5E0F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BFE17E9-D902-FC11-F75F-1B60130646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9DF4EF9-4DBA-90CD-569F-5C9DD0E29B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75CF416-988D-80CF-DDFC-A2545398D3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6D68A85-36B0-67A1-9CD0-0B1D1A42B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6EE7F-8262-480E-BCE9-BC3DAF94B092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3A2E438-DE4D-DCE5-A136-4116397E4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DF6C5B3-35F8-1219-2B2D-E8FAE6364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E63B-8715-411F-AC47-3987FF4D9D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4860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929B0E-542B-B7E2-1BF3-E45FC21D5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27F0F82-1622-D212-7417-B661E59DC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6EE7F-8262-480E-BCE9-BC3DAF94B092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240317A-2E35-1976-394D-EAF7D9FE1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92243E3-8E48-806B-5AA4-3024B47DA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E63B-8715-411F-AC47-3987FF4D9D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108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7E589F2-8EB1-85C4-AF29-2015CC78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6EE7F-8262-480E-BCE9-BC3DAF94B092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B9CB262-A9E7-9E8B-11CF-45736B25F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01DFEB4-BB42-1FCF-9481-A0E6D5FCA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E63B-8715-411F-AC47-3987FF4D9D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433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E999EF-D37C-6AC5-EFCB-D8AC54199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4F01DC-FE4C-020C-A2F1-B266A7272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899973E-D0A0-3806-AA1E-C050F6B6F0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5F0FFA-D765-B5BF-E336-2E1346CE9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6EE7F-8262-480E-BCE9-BC3DAF94B092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275F495-9863-C66D-368E-020C7207F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AF4FF3C-ADF7-5782-AA4A-144813AE0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E63B-8715-411F-AC47-3987FF4D9D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169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860561-BC97-0004-3DA4-2D2B7327A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B3A1933-89E2-A2EA-22E9-3843EDD6C0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792E2B2-19AD-3CC9-8386-31E52BC0EE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D8E962-AD36-DA69-0311-CF9146FB7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6EE7F-8262-480E-BCE9-BC3DAF94B092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76F90D-7E58-BA81-59CB-434EF9238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68AA187-6FEC-EE3F-7D48-2AFF0355F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E63B-8715-411F-AC47-3987FF4D9D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038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58BC1-852A-C774-CEAD-1D704DFAC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5E805A3-A366-4F60-927D-80A8D1B8D8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FDA647-AF33-90EB-A836-2AF857A53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6EE7F-8262-480E-BCE9-BC3DAF94B092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0CAC25-237A-78AF-B994-519C4D0D0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D30B42-FF86-9D67-98D6-8EF9F33B3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E63B-8715-411F-AC47-3987FF4D9D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578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D4E6434-71BF-915A-6BD4-A843D31C18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665E252-1B37-1E97-4BFA-B91E72A12A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B80167-1F01-9912-119A-0800F60A5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6EE7F-8262-480E-BCE9-BC3DAF94B092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88E2AD-E93C-C51F-A0A4-EE25D0767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816312-07C1-CBC3-BD9E-0A90E9772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AE63B-8715-411F-AC47-3987FF4D9D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43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1A02E0-80BB-12EC-CF30-CBBE0E6C8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4BC210D-5DE2-937B-F735-8819D2DE35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268407-8DBB-19D5-F71F-B75FEFCDC0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6EE7F-8262-480E-BCE9-BC3DAF94B092}" type="datetimeFigureOut">
              <a:rPr lang="ru-RU" smtClean="0"/>
              <a:t>15.11.2023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9E2268-91EB-2632-E7E0-7BA7D33B4F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02DA42-64C1-D8F6-FD18-6C5A28FB23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AE63B-8715-411F-AC47-3987FF4D9D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175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>
            <a:extLst>
              <a:ext uri="{FF2B5EF4-FFF2-40B4-BE49-F238E27FC236}">
                <a16:creationId xmlns:a16="http://schemas.microsoft.com/office/drawing/2014/main" id="{2CBC1058-20F0-1044-FFDD-48D2CED50D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95525" y="2349500"/>
            <a:ext cx="7772400" cy="7191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2000" b="1"/>
              <a:t>КУРСОВАЯ РАБОТА</a:t>
            </a:r>
            <a:br>
              <a:rPr lang="ru-RU" altLang="ru-RU" sz="2000" b="1"/>
            </a:br>
            <a:r>
              <a:rPr lang="ru-RU" altLang="ru-RU" sz="2000"/>
              <a:t>по МДК.01.02. Проектирование цифровых устройств</a:t>
            </a:r>
            <a:br>
              <a:rPr lang="en-US" altLang="ru-RU" sz="2000" b="1"/>
            </a:br>
            <a:endParaRPr lang="ru-RU" altLang="ru-RU" sz="1800"/>
          </a:p>
        </p:txBody>
      </p:sp>
      <p:sp>
        <p:nvSpPr>
          <p:cNvPr id="2051" name="Подзаголовок 2">
            <a:extLst>
              <a:ext uri="{FF2B5EF4-FFF2-40B4-BE49-F238E27FC236}">
                <a16:creationId xmlns:a16="http://schemas.microsoft.com/office/drawing/2014/main" id="{D1CAE05B-AE6A-943B-E144-5B1F2C48A0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5425" y="4448178"/>
            <a:ext cx="6599238" cy="827088"/>
          </a:xfrm>
        </p:spPr>
        <p:txBody>
          <a:bodyPr/>
          <a:lstStyle/>
          <a:p>
            <a:pPr eaLnBrk="1" hangingPunct="1"/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Обучающийся 3 курса группа 3КСК21</a:t>
            </a:r>
          </a:p>
          <a:p>
            <a:pPr eaLnBrk="1" hangingPunct="1"/>
            <a:r>
              <a:rPr lang="ru-RU" altLang="ru-RU" sz="2000" b="1" dirty="0"/>
              <a:t>Волочай Игорь Александрович</a:t>
            </a:r>
          </a:p>
        </p:txBody>
      </p:sp>
      <p:sp>
        <p:nvSpPr>
          <p:cNvPr id="2052" name="Rectangle 1">
            <a:extLst>
              <a:ext uri="{FF2B5EF4-FFF2-40B4-BE49-F238E27FC236}">
                <a16:creationId xmlns:a16="http://schemas.microsoft.com/office/drawing/2014/main" id="{128C7107-4737-7195-1F67-9BEEC4FC68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9813" y="357188"/>
            <a:ext cx="68580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МИНИСТЕРСТВО НАУКИ И ВЫСШЕГО ОБРАЗОВАНИЯ</a:t>
            </a:r>
          </a:p>
          <a:p>
            <a:pPr algn="ctr"/>
            <a:r>
              <a:rPr lang="ru-RU" altLang="ru-RU" sz="14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РОССИЙСКОЙ ФЕДЕРАЦИИ</a:t>
            </a:r>
          </a:p>
          <a:p>
            <a:pPr algn="ctr"/>
            <a:r>
              <a:rPr lang="ru-RU" altLang="ru-RU" sz="14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Федеральное государственное автономное </a:t>
            </a:r>
            <a:endParaRPr lang="ru-RU" altLang="ru-RU" sz="800" b="1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4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образовательное учреждение высшего образования </a:t>
            </a:r>
            <a:endParaRPr lang="ru-RU" altLang="ru-RU" sz="800" b="1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4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«Крымский федеральный университет имени В.И. Вернадского»</a:t>
            </a:r>
            <a:endParaRPr lang="ru-RU" altLang="ru-RU" sz="800" b="1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4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Таврический колледж</a:t>
            </a:r>
            <a:endParaRPr lang="ru-RU" altLang="ru-RU" sz="800" b="1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4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(структурное подразделение)</a:t>
            </a:r>
            <a:endParaRPr lang="ru-RU" altLang="ru-RU" b="1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53" name="Прямоугольник 4">
            <a:extLst>
              <a:ext uri="{FF2B5EF4-FFF2-40B4-BE49-F238E27FC236}">
                <a16:creationId xmlns:a16="http://schemas.microsoft.com/office/drawing/2014/main" id="{2CF23868-42A1-2437-3D15-F3EDD21D8B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8750" y="6000750"/>
            <a:ext cx="21351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>
                <a:latin typeface="Calibri" panose="020F0502020204030204" pitchFamily="34" charset="0"/>
              </a:rPr>
              <a:t>Симферополь, 2023</a:t>
            </a:r>
          </a:p>
        </p:txBody>
      </p:sp>
      <p:pic>
        <p:nvPicPr>
          <p:cNvPr id="2054" name="Picture 6" descr="D:\Фото\Колледж ТНУ\колледжТНУ_JPG\Для фотографа\logo (1).png">
            <a:extLst>
              <a:ext uri="{FF2B5EF4-FFF2-40B4-BE49-F238E27FC236}">
                <a16:creationId xmlns:a16="http://schemas.microsoft.com/office/drawing/2014/main" id="{D697442B-D3F0-FA2B-3F2F-9B971A139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314" y="357188"/>
            <a:ext cx="1785937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Прямоугольник 1">
            <a:extLst>
              <a:ext uri="{FF2B5EF4-FFF2-40B4-BE49-F238E27FC236}">
                <a16:creationId xmlns:a16="http://schemas.microsoft.com/office/drawing/2014/main" id="{FC35F06B-C153-7F0B-B691-554EE8A761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2901" y="5345114"/>
            <a:ext cx="7254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руководитель: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Соловьев Валерий Иванович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9849A15-545B-E60C-C519-6CD85DC9E4BB}"/>
              </a:ext>
            </a:extLst>
          </p:cNvPr>
          <p:cNvSpPr/>
          <p:nvPr/>
        </p:nvSpPr>
        <p:spPr>
          <a:xfrm>
            <a:off x="1992313" y="2886075"/>
            <a:ext cx="8145462" cy="9842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тема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/>
              <a:t>ПРОЕКТИРОВАНИЕ ЦИФРОВЫХ УСТРОЙСТВ НА БАЗЕ ARDUINO-ПОДОБНОЙ ПЛАТФОРМЫ SPARKFUN REDBOARD ARTEMIS</a:t>
            </a:r>
          </a:p>
        </p:txBody>
      </p:sp>
      <p:sp>
        <p:nvSpPr>
          <p:cNvPr id="2057" name="Прямоугольник 4">
            <a:extLst>
              <a:ext uri="{FF2B5EF4-FFF2-40B4-BE49-F238E27FC236}">
                <a16:creationId xmlns:a16="http://schemas.microsoft.com/office/drawing/2014/main" id="{FBB9F42F-805C-E097-0A10-D15001697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6513" y="3989389"/>
            <a:ext cx="75612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600"/>
              <a:t>Специальность</a:t>
            </a:r>
            <a:r>
              <a:rPr lang="ru-RU" altLang="ru-RU" sz="1600" b="1"/>
              <a:t> 09.02.01  Компьютерные системы и комплексы</a:t>
            </a:r>
            <a:endParaRPr lang="ru-RU" altLang="ru-RU" sz="1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5EF654-05BB-B641-FFD5-E9D68ACD3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темы и цель исследования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30A21F-7F86-C316-8939-72C2964DE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539012"/>
            <a:ext cx="10747159" cy="281422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ru-RU" sz="19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АКТУАЛЬНОСТЬ ТЕМЫ: </a:t>
            </a:r>
            <a:r>
              <a:rPr lang="ru-RU" sz="19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данной курсовой работы обуславливается необходимостью изучить возможности и особенности платформы </a:t>
            </a:r>
            <a:r>
              <a:rPr lang="ru-RU" sz="19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SparkFun</a:t>
            </a:r>
            <a:r>
              <a:rPr lang="ru-RU" sz="19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RedBoard</a:t>
            </a:r>
            <a:r>
              <a:rPr lang="ru-RU" sz="19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Artemis</a:t>
            </a:r>
            <a:r>
              <a:rPr lang="ru-RU" sz="19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ru-RU" sz="19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ЦЕЛЬ: </a:t>
            </a:r>
            <a:r>
              <a:rPr lang="ru-RU" sz="19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курсовой работы является анализ особенностей проектирования цифровых устройств на базе </a:t>
            </a:r>
            <a:r>
              <a:rPr lang="ru-RU" sz="19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Arduino</a:t>
            </a:r>
            <a:r>
              <a:rPr lang="ru-RU" sz="19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-подобной платформы </a:t>
            </a:r>
            <a:r>
              <a:rPr lang="ru-RU" sz="19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SparkFun</a:t>
            </a:r>
            <a:r>
              <a:rPr lang="ru-RU" sz="19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RedBoard</a:t>
            </a:r>
            <a:r>
              <a:rPr lang="ru-RU" sz="19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9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Artemis</a:t>
            </a:r>
            <a:r>
              <a:rPr lang="ru-RU" sz="19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7F63299-34AC-5B4F-ADDD-50C5855B4B22}"/>
              </a:ext>
            </a:extLst>
          </p:cNvPr>
          <p:cNvSpPr/>
          <p:nvPr/>
        </p:nvSpPr>
        <p:spPr>
          <a:xfrm>
            <a:off x="11663265" y="6329265"/>
            <a:ext cx="528735" cy="5287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31245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C91DE2-5E8A-0F29-7C3E-6D651A640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исследования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C3CB6C-E4CB-4992-D4A6-17041D189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algn="just">
              <a:lnSpc>
                <a:spcPct val="150000"/>
              </a:lnSpc>
              <a:buFont typeface="Courier New" panose="02070309020205020404" pitchFamily="49" charset="0"/>
              <a:buChar char="-"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Систематизация и закрепление полученных теоретических знаний и практических умений по профессиональному модулю ПМ.01 Проектирование цифровых устройств и входящих в него МДК.01.01. Цифровая схемотехника, МДК.01.02. Проектирование цифровых устройств. 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Courier New" panose="02070309020205020404" pitchFamily="49" charset="0"/>
              <a:buChar char="-"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Углубление теоретических знаний в соответствии с заданной темой курсовой работы. 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Courier New" panose="02070309020205020404" pitchFamily="49" charset="0"/>
              <a:buChar char="-"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 умений применять теоретические знания при решении поставленных задач.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Courier New" panose="02070309020205020404" pitchFamily="49" charset="0"/>
              <a:buChar char="-"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 умений использовать научную, справочную, нормативную и правовую документацию.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Courier New" panose="02070309020205020404" pitchFamily="49" charset="0"/>
              <a:buChar char="-"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творческой инициативы, самостоятельности, ответственности и организованности.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6EFDB94-A865-D818-4B53-15207C521518}"/>
              </a:ext>
            </a:extLst>
          </p:cNvPr>
          <p:cNvSpPr/>
          <p:nvPr/>
        </p:nvSpPr>
        <p:spPr>
          <a:xfrm>
            <a:off x="11663265" y="6329265"/>
            <a:ext cx="528735" cy="5287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1773961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993EB2-A92E-B0CE-0293-7BD72CFAA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и предмет исследования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D52266-D5CB-4601-7D67-11B258D81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23604"/>
            <a:ext cx="10515600" cy="3753359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ИССЛЕДОВАНИЯ: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Arduino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-подобная платформа </a:t>
            </a:r>
            <a:r>
              <a:rPr lang="ru-RU" sz="18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SparkFun</a:t>
            </a:r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RedBoard</a:t>
            </a:r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Artemis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 ИССЛЕДОВАНИЯ: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 цифровых устройств базе Arduino-подобной платформы </a:t>
            </a:r>
            <a:r>
              <a:rPr lang="ru-RU" sz="18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SparkFun</a:t>
            </a:r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RedBoard</a:t>
            </a:r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Artemis</a:t>
            </a:r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A541026-AEFD-80BC-4B68-65BC0E64F27B}"/>
              </a:ext>
            </a:extLst>
          </p:cNvPr>
          <p:cNvSpPr/>
          <p:nvPr/>
        </p:nvSpPr>
        <p:spPr>
          <a:xfrm>
            <a:off x="11663265" y="6329265"/>
            <a:ext cx="528735" cy="5287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963462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parkFun RedBoard Artemis - DEV-15444 - SparkFun Electronics">
            <a:extLst>
              <a:ext uri="{FF2B5EF4-FFF2-40B4-BE49-F238E27FC236}">
                <a16:creationId xmlns:a16="http://schemas.microsoft.com/office/drawing/2014/main" id="{2E33913A-25CA-DF5A-BE9F-267CBF2FE7F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1672" y="958447"/>
            <a:ext cx="5306008" cy="5306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A9C49A-F84C-FE76-26C7-C2C26C360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298"/>
            <a:ext cx="10515600" cy="1325563"/>
          </a:xfrm>
        </p:spPr>
        <p:txBody>
          <a:bodyPr>
            <a:normAutofit/>
          </a:bodyPr>
          <a:lstStyle/>
          <a:p>
            <a:r>
              <a:rPr lang="ru-RU" sz="3600" b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SparkFun</a:t>
            </a:r>
            <a:r>
              <a:rPr lang="ru-RU" sz="36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RedBoard</a:t>
            </a:r>
            <a:r>
              <a:rPr lang="ru-RU" sz="36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600" b="1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Artemis</a:t>
            </a:r>
            <a:endParaRPr lang="ru-RU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44FF65-4236-4F69-55DA-CA6AA747BF83}"/>
              </a:ext>
            </a:extLst>
          </p:cNvPr>
          <p:cNvSpPr txBox="1"/>
          <p:nvPr/>
        </p:nvSpPr>
        <p:spPr>
          <a:xfrm>
            <a:off x="3444855" y="5899553"/>
            <a:ext cx="5479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1 – Внешний вид </a:t>
            </a:r>
            <a:r>
              <a:rPr lang="ru-RU" sz="18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SparkFun</a:t>
            </a:r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RedBoard</a:t>
            </a:r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Artemis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979BDF9-C4E0-891F-8CCA-01435A29CB85}"/>
              </a:ext>
            </a:extLst>
          </p:cNvPr>
          <p:cNvSpPr/>
          <p:nvPr/>
        </p:nvSpPr>
        <p:spPr>
          <a:xfrm>
            <a:off x="11663265" y="6329265"/>
            <a:ext cx="528735" cy="5287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533582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B0835A-57E3-A12F-0216-78228FE1D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устройства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STM32F3 Discovery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DD9ED7-AAE5-D981-1C92-23A50E2867E7}"/>
              </a:ext>
            </a:extLst>
          </p:cNvPr>
          <p:cNvSpPr txBox="1"/>
          <p:nvPr/>
        </p:nvSpPr>
        <p:spPr>
          <a:xfrm>
            <a:off x="2576381" y="5934670"/>
            <a:ext cx="70392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слоты подключения периферийных устройств и датчиков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Платы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SparkFun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RedBoard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Artemis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Amazon.com: SparkFun RedBoard Artemis ATP Machine Learning Development  Board Includes BLE 1 megabyte Flash USB-C Qwiic I2C MEMS Microphone  Compatible with Arduino IDE platform Run TenserFlow Models Mega Footprint :  Electronics">
            <a:extLst>
              <a:ext uri="{FF2B5EF4-FFF2-40B4-BE49-F238E27FC236}">
                <a16:creationId xmlns:a16="http://schemas.microsoft.com/office/drawing/2014/main" id="{BAB62A98-216A-6770-79C2-6BDF3807513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513" y="1560771"/>
            <a:ext cx="7634972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E6F0DD8-82BE-EEF4-2C41-F7421C04E194}"/>
              </a:ext>
            </a:extLst>
          </p:cNvPr>
          <p:cNvSpPr/>
          <p:nvPr/>
        </p:nvSpPr>
        <p:spPr>
          <a:xfrm>
            <a:off x="11663265" y="6329265"/>
            <a:ext cx="528735" cy="5287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89054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EB0BB9-738D-FC2F-CC50-629BDEF5D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114"/>
            <a:ext cx="10515600" cy="1073058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Умный термометр на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STM32F3 Discovery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913034-1FB9-F1A4-9A69-78148C082815}"/>
              </a:ext>
            </a:extLst>
          </p:cNvPr>
          <p:cNvSpPr txBox="1"/>
          <p:nvPr/>
        </p:nvSpPr>
        <p:spPr>
          <a:xfrm>
            <a:off x="3401703" y="6171236"/>
            <a:ext cx="5388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6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ноутбук на базе </a:t>
            </a:r>
            <a:r>
              <a:rPr lang="ru-RU" sz="18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SparkFun</a:t>
            </a:r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RedBoard</a:t>
            </a:r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Artemis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PotatoP | Hackaday.io">
            <a:extLst>
              <a:ext uri="{FF2B5EF4-FFF2-40B4-BE49-F238E27FC236}">
                <a16:creationId xmlns:a16="http://schemas.microsoft.com/office/drawing/2014/main" id="{60A48659-8B31-017C-FD52-4B449230A03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561" y="1477362"/>
            <a:ext cx="6004877" cy="4503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C75E1F3-88F8-B151-D6BE-38E8B28FDAC7}"/>
              </a:ext>
            </a:extLst>
          </p:cNvPr>
          <p:cNvSpPr/>
          <p:nvPr/>
        </p:nvSpPr>
        <p:spPr>
          <a:xfrm>
            <a:off x="11663265" y="6329265"/>
            <a:ext cx="528735" cy="5287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520453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4DD028-6565-3551-8DC8-54F32C660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918"/>
            <a:ext cx="10515600" cy="922137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086782-FEA0-4D47-1DA5-7D48DF5D2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7060"/>
            <a:ext cx="10515600" cy="472990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достижения вышеуказанной цели были решены следующие задачи: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Courier New" panose="02070309020205020404" pitchFamily="49" charset="0"/>
              <a:buChar char="-"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Систематизация и закрепление полученных теоретических знаний и практических умений по профессиональному модулю ПМ.01 </a:t>
            </a:r>
            <a:b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Проектирование цифровых устройств и входящих в него МДК.01.01. </a:t>
            </a:r>
            <a:b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Цифровая схемотехника, МДК.01.02. Проектирование цифровых устройств.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Courier New" panose="02070309020205020404" pitchFamily="49" charset="0"/>
              <a:buChar char="-"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Углубление теоретических знаний в соответствии с заданной темой курсовой работы.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Courier New" panose="02070309020205020404" pitchFamily="49" charset="0"/>
              <a:buChar char="-"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 умений применять теоретические знания при решении поставленных задач.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Courier New" panose="02070309020205020404" pitchFamily="49" charset="0"/>
              <a:buChar char="-"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 умений использовать справочную, нормативную и правовую документацию.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Courier New" panose="02070309020205020404" pitchFamily="49" charset="0"/>
              <a:buChar char="-"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творческой инициативы, самостоятельности, ответственности и организованности</a:t>
            </a:r>
            <a:r>
              <a:rPr lang="ru-RU" sz="1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1262FE2-9044-9205-65C4-A352991A0A7B}"/>
              </a:ext>
            </a:extLst>
          </p:cNvPr>
          <p:cNvSpPr/>
          <p:nvPr/>
        </p:nvSpPr>
        <p:spPr>
          <a:xfrm>
            <a:off x="11663265" y="6329265"/>
            <a:ext cx="528735" cy="5287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9606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9288C9-5400-DAA4-8747-B57E45A26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5996"/>
            <a:ext cx="10515600" cy="939892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DFCE43-D3DC-9A6C-D5CF-D0BD3928F6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699310" cy="4351338"/>
          </a:xfrm>
        </p:spPr>
        <p:txBody>
          <a:bodyPr/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Таким образом задачи курсовой работы выполнены в полном объёме, а поставленные цели достигнуты. Также нами были приобретены практические навыки по проектированию цифровых устройств на базе Arduino подобной платформы </a:t>
            </a:r>
            <a:r>
              <a:rPr lang="ru-RU" sz="18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SparkFun</a:t>
            </a:r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RedBoard</a:t>
            </a:r>
            <a:r>
              <a:rPr lang="ru-RU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kern="1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Artemis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643D5B5-666A-3CB7-2EBC-E7A4E41DC75F}"/>
              </a:ext>
            </a:extLst>
          </p:cNvPr>
          <p:cNvSpPr/>
          <p:nvPr/>
        </p:nvSpPr>
        <p:spPr>
          <a:xfrm>
            <a:off x="11663265" y="6329265"/>
            <a:ext cx="528735" cy="5287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438204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>
            <a:extLst>
              <a:ext uri="{FF2B5EF4-FFF2-40B4-BE49-F238E27FC236}">
                <a16:creationId xmlns:a16="http://schemas.microsoft.com/office/drawing/2014/main" id="{2CBC1058-20F0-1044-FFDD-48D2CED50D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95525" y="2349500"/>
            <a:ext cx="7772400" cy="7191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2000" b="1"/>
              <a:t>КУРСОВАЯ РАБОТА</a:t>
            </a:r>
            <a:br>
              <a:rPr lang="ru-RU" altLang="ru-RU" sz="2000" b="1"/>
            </a:br>
            <a:r>
              <a:rPr lang="ru-RU" altLang="ru-RU" sz="2000"/>
              <a:t>по МДК.01.02. Проектирование цифровых устройств</a:t>
            </a:r>
            <a:br>
              <a:rPr lang="en-US" altLang="ru-RU" sz="2000" b="1"/>
            </a:br>
            <a:endParaRPr lang="ru-RU" altLang="ru-RU" sz="1800"/>
          </a:p>
        </p:txBody>
      </p:sp>
      <p:sp>
        <p:nvSpPr>
          <p:cNvPr id="2051" name="Подзаголовок 2">
            <a:extLst>
              <a:ext uri="{FF2B5EF4-FFF2-40B4-BE49-F238E27FC236}">
                <a16:creationId xmlns:a16="http://schemas.microsoft.com/office/drawing/2014/main" id="{D1CAE05B-AE6A-943B-E144-5B1F2C48A0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5425" y="4448178"/>
            <a:ext cx="6599238" cy="827088"/>
          </a:xfrm>
        </p:spPr>
        <p:txBody>
          <a:bodyPr/>
          <a:lstStyle/>
          <a:p>
            <a:pPr eaLnBrk="1" hangingPunct="1"/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Обучающийся 3 курса группа 3КСК21</a:t>
            </a:r>
          </a:p>
          <a:p>
            <a:pPr eaLnBrk="1" hangingPunct="1"/>
            <a:r>
              <a:rPr lang="ru-RU" altLang="ru-RU" sz="2000" b="1" dirty="0"/>
              <a:t>Волочай Игорь Александрович</a:t>
            </a:r>
          </a:p>
        </p:txBody>
      </p:sp>
      <p:sp>
        <p:nvSpPr>
          <p:cNvPr id="2052" name="Rectangle 1">
            <a:extLst>
              <a:ext uri="{FF2B5EF4-FFF2-40B4-BE49-F238E27FC236}">
                <a16:creationId xmlns:a16="http://schemas.microsoft.com/office/drawing/2014/main" id="{128C7107-4737-7195-1F67-9BEEC4FC68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9813" y="357188"/>
            <a:ext cx="68580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4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МИНИСТЕРСТВО НАУКИ И ВЫСШЕГО ОБРАЗОВАНИЯ</a:t>
            </a:r>
          </a:p>
          <a:p>
            <a:pPr algn="ctr"/>
            <a:r>
              <a:rPr lang="ru-RU" altLang="ru-RU" sz="14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РОССИЙСКОЙ ФЕДЕРАЦИИ</a:t>
            </a:r>
          </a:p>
          <a:p>
            <a:pPr algn="ctr"/>
            <a:r>
              <a:rPr lang="ru-RU" altLang="ru-RU" sz="14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Федеральное государственное автономное </a:t>
            </a:r>
            <a:endParaRPr lang="ru-RU" altLang="ru-RU" sz="800" b="1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4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образовательное учреждение высшего образования </a:t>
            </a:r>
            <a:endParaRPr lang="ru-RU" altLang="ru-RU" sz="800" b="1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4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«Крымский федеральный университет имени В.И. Вернадского»</a:t>
            </a:r>
            <a:endParaRPr lang="ru-RU" altLang="ru-RU" sz="800" b="1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4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Таврический колледж</a:t>
            </a:r>
            <a:endParaRPr lang="ru-RU" altLang="ru-RU" sz="800" b="1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4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(структурное подразделение)</a:t>
            </a:r>
            <a:endParaRPr lang="ru-RU" altLang="ru-RU" b="1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53" name="Прямоугольник 4">
            <a:extLst>
              <a:ext uri="{FF2B5EF4-FFF2-40B4-BE49-F238E27FC236}">
                <a16:creationId xmlns:a16="http://schemas.microsoft.com/office/drawing/2014/main" id="{2CF23868-42A1-2437-3D15-F3EDD21D8B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8750" y="6000750"/>
            <a:ext cx="21351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>
                <a:latin typeface="Calibri" panose="020F0502020204030204" pitchFamily="34" charset="0"/>
              </a:rPr>
              <a:t>Симферополь, 2023</a:t>
            </a:r>
          </a:p>
        </p:txBody>
      </p:sp>
      <p:pic>
        <p:nvPicPr>
          <p:cNvPr id="2054" name="Picture 6" descr="D:\Фото\Колледж ТНУ\колледжТНУ_JPG\Для фотографа\logo (1).png">
            <a:extLst>
              <a:ext uri="{FF2B5EF4-FFF2-40B4-BE49-F238E27FC236}">
                <a16:creationId xmlns:a16="http://schemas.microsoft.com/office/drawing/2014/main" id="{D697442B-D3F0-FA2B-3F2F-9B971A139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314" y="357188"/>
            <a:ext cx="1785937" cy="125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Прямоугольник 1">
            <a:extLst>
              <a:ext uri="{FF2B5EF4-FFF2-40B4-BE49-F238E27FC236}">
                <a16:creationId xmlns:a16="http://schemas.microsoft.com/office/drawing/2014/main" id="{FC35F06B-C153-7F0B-B691-554EE8A761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2901" y="5345114"/>
            <a:ext cx="7254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руководитель: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Соловьев Валерий Иванович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9849A15-545B-E60C-C519-6CD85DC9E4BB}"/>
              </a:ext>
            </a:extLst>
          </p:cNvPr>
          <p:cNvSpPr/>
          <p:nvPr/>
        </p:nvSpPr>
        <p:spPr>
          <a:xfrm>
            <a:off x="1992313" y="2886075"/>
            <a:ext cx="8145462" cy="9842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тема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/>
              <a:t>ПРОЕКТИРОВАНИЕ ЦИФРОВЫХ УСТРОЙСТВ НА БАЗЕ ARDUINO-ПОДОБНОЙ ПЛАТФОРМЫ SPARKFUN REDBOARD ARTEMIS</a:t>
            </a:r>
          </a:p>
        </p:txBody>
      </p:sp>
      <p:sp>
        <p:nvSpPr>
          <p:cNvPr id="2057" name="Прямоугольник 4">
            <a:extLst>
              <a:ext uri="{FF2B5EF4-FFF2-40B4-BE49-F238E27FC236}">
                <a16:creationId xmlns:a16="http://schemas.microsoft.com/office/drawing/2014/main" id="{FBB9F42F-805C-E097-0A10-D15001697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6513" y="3989389"/>
            <a:ext cx="75612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altLang="ru-RU" sz="1600"/>
              <a:t>Специальность</a:t>
            </a:r>
            <a:r>
              <a:rPr lang="ru-RU" altLang="ru-RU" sz="1600" b="1"/>
              <a:t> 09.02.01  Компьютерные системы и комплексы</a:t>
            </a:r>
            <a:endParaRPr lang="ru-RU" altLang="ru-RU" sz="1600"/>
          </a:p>
        </p:txBody>
      </p:sp>
    </p:spTree>
    <p:extLst>
      <p:ext uri="{BB962C8B-B14F-4D97-AF65-F5344CB8AC3E}">
        <p14:creationId xmlns:p14="http://schemas.microsoft.com/office/powerpoint/2010/main" val="37563608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483</Words>
  <Application>Microsoft Office PowerPoint</Application>
  <PresentationFormat>Широкоэкранный</PresentationFormat>
  <Paragraphs>67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Courier New</vt:lpstr>
      <vt:lpstr>Times New Roman</vt:lpstr>
      <vt:lpstr>Тема Office</vt:lpstr>
      <vt:lpstr>КУРСОВАЯ РАБОТА по МДК.01.02. Проектирование цифровых устройств </vt:lpstr>
      <vt:lpstr>Актуальность темы и цель исследования</vt:lpstr>
      <vt:lpstr>Задачи исследования</vt:lpstr>
      <vt:lpstr>Объект и предмет исследования</vt:lpstr>
      <vt:lpstr>SparkFun RedBoard Artemis</vt:lpstr>
      <vt:lpstr>Схема устройства STM32F3 Discovery</vt:lpstr>
      <vt:lpstr>Умный термометр на STM32F3 Discovery</vt:lpstr>
      <vt:lpstr>Выводы</vt:lpstr>
      <vt:lpstr>Заключение</vt:lpstr>
      <vt:lpstr>КУРСОВАЯ РАБОТА по МДК.01.02. Проектирование цифровых устройств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КУРСОВАЯ РАБОТА по МДК.01.02. Проектирование цифровых устройств </dc:title>
  <dc:creator>Артур Матыч</dc:creator>
  <cp:lastModifiedBy>Игорь Волочай</cp:lastModifiedBy>
  <cp:revision>17</cp:revision>
  <dcterms:created xsi:type="dcterms:W3CDTF">2023-11-13T18:30:52Z</dcterms:created>
  <dcterms:modified xsi:type="dcterms:W3CDTF">2023-11-15T12:13:13Z</dcterms:modified>
</cp:coreProperties>
</file>