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326" r:id="rId2"/>
    <p:sldId id="288" r:id="rId3"/>
    <p:sldId id="276" r:id="rId4"/>
    <p:sldId id="302" r:id="rId5"/>
    <p:sldId id="301" r:id="rId6"/>
    <p:sldId id="319" r:id="rId7"/>
    <p:sldId id="328" r:id="rId8"/>
    <p:sldId id="330" r:id="rId9"/>
    <p:sldId id="329" r:id="rId10"/>
    <p:sldId id="331" r:id="rId11"/>
    <p:sldId id="327" r:id="rId12"/>
    <p:sldId id="315" r:id="rId13"/>
    <p:sldId id="33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6433" autoAdjust="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BDB08-FDB0-41F6-8760-544E72E22F1C}" type="datetimeFigureOut">
              <a:rPr lang="ru-RU" smtClean="0"/>
              <a:t>12.06.2025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EF084-F983-40DF-81D2-3AABE9C25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448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092F9-2810-4A4F-8703-469E95A86A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B26C5A-B026-4A8E-9D39-E8BA4D29E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6E4CD0-31A2-42DD-9BAE-5629C2A85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3F9A2-0728-489A-98BB-35AF3FD4E215}" type="datetime1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F40AF1-3EE1-474C-9682-48DD9C7E1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D83D71-F798-4CA0-BEDE-8288801A2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778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23100-1560-4F11-8616-DF25BAEC8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0826A1-20C0-4DAF-AD8E-7225B3C74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F5A52E-15B6-4BD0-8819-12D25FBCC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83D96-AE9B-4E1E-B601-FB02E9372C00}" type="datetime1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7AE605-0DE6-4909-9CEA-BD1F04A2F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97B75D-46A9-4A95-86C5-B491212C9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622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1414A4-1A3F-4AC7-918E-051B9336A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A809F2-34D2-4739-95A7-D4D76C554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BCDEB2-AF21-4163-A15F-741F4B3B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FB4C1-64B4-4233-B5F1-AAF7911E01E2}" type="datetime1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004B5C-496E-4533-841F-615BB250A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1A6303-AE0E-475C-BBA5-59F440BCE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683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6B25F-E4EC-4BC8-8548-41E97D636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BB055E-5978-4F92-8601-F3E700D2F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492C8D-48B3-4158-B780-A39973D25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B96692-085B-4D42-AD1E-3E5571161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746AD-DB8A-4594-8D2A-2D3039BEDAED}" type="datetime1">
              <a:rPr lang="ru-RU" smtClean="0"/>
              <a:t>12.06.2025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A4038D-CDAF-4966-8335-919FD24A6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8AFE52-A5DE-4520-B126-F17ECFCB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56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FFBDC-120C-49C3-8891-25464A48A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FB5F10-0394-4D85-91DD-BC28DA589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2CFFEB-73BE-45AF-9EBB-650F561D4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8B5F228-7410-4A39-872C-09A3DF1E88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1AA8280-6FE2-4BE3-A586-EBAFE1925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D758EB0-9617-4841-BC8A-4ADBFC89C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AB2B-BA74-42F0-A149-ED869274A9A3}" type="datetime1">
              <a:rPr lang="ru-RU" smtClean="0"/>
              <a:t>12.06.2025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56730FF-568B-4258-8D62-D889B1AE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30043B-09D1-4DEF-ABC8-2D42DC16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745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654A71-7F8A-4400-9636-A7939905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FA90D3-E7C9-4827-8C4B-256D69A8E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99D10-5621-4FBE-8416-DA7E482B33CC}" type="datetime1">
              <a:rPr lang="ru-RU" smtClean="0"/>
              <a:t>12.06.2025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7630AD1-D0E4-41E9-AB8B-9D4A1055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23ECFA3-1D94-415C-96E4-EB8940BB2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888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48937D3-954E-4A3C-821F-93A3B0DDB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09A4-3BB9-49FB-BEE7-CA5EB94E73C5}" type="datetime1">
              <a:rPr lang="ru-RU" smtClean="0"/>
              <a:t>12.06.2025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FB58F75-D4C8-4C91-9510-5B8DB95BC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66F31A-2135-4316-A02B-BBBF8ACD2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277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31A2F1-23B0-4948-8C75-C1DBAEA1B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D7DBA6-E836-4EA8-9A78-751144CD5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154EE4-4107-4BB5-98D9-AFCA13541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C8B5ED-41A8-4D6D-9B9C-5238028FD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AD80-A463-477B-8E8D-49B6AB774FC6}" type="datetime1">
              <a:rPr lang="ru-RU" smtClean="0"/>
              <a:t>12.06.2025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692939-E8E8-44A2-A1E4-A00D1BC0F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B6C7F8-4B69-4A40-ADC9-331BD079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71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5F3C69-C4B2-48F8-97A5-EC3CBEEEE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0970282-4978-4291-BCA9-1D670D063E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B34D58-4C1F-46A7-9017-8E5F350DA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34D24F-0C76-4336-B6A7-DAE01BE04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3D4A-5EAA-409D-9AD3-E5D1130CF36A}" type="datetime1">
              <a:rPr lang="ru-RU" smtClean="0"/>
              <a:t>12.06.2025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035DB8-7E03-488F-9E2E-0C086EA15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519B4C-8410-434F-B173-B35E64B59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76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198D97-269C-46B5-BD68-44E0D4763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80515A-AAE6-4534-A51B-246E8200AD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82FDC6-B747-4AF9-8676-F2D349BB5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61D99-3BAE-45D9-8CA5-7EFBF79CB27D}" type="datetime1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E8C051-3DF7-4419-B7B7-FEACF9E44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E97652-10C1-4BB1-BD79-E89C4C44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813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1BDBCA6-1BB7-4BA2-AFF2-882823C23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5E151D-646D-4E84-88B5-3EF896468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D2CF83-AEF0-4FED-B8FB-6661571F5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DB68-1C45-4EA4-9ADA-902E920B30E5}" type="datetime1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1D2335-AD6C-465D-B12E-4B9F82FC4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C6F31D-C949-4B9F-87F9-48402A21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707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E076BF-AE17-4234-BA18-5367ECD9E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52429E-D64D-4434-B91A-B6206E529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D0FAB5-FEFC-43FF-963C-BBE01433D3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D121E-E03E-4449-B538-4FE9A8DDCD2A}" type="datetime1">
              <a:rPr lang="ru-RU" smtClean="0"/>
              <a:t>12.06.2025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96F890-E4DC-4D12-BA91-BF5FE9F11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DC9279-D351-4BFA-9B73-5CCA09DBF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FA2E6-070F-45B2-8538-4EF86CE2E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46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03283B48-98A8-4EE8-8165-16848EF6E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0946" y="2260363"/>
            <a:ext cx="9217890" cy="1836852"/>
          </a:xfrm>
        </p:spPr>
        <p:txBody>
          <a:bodyPr>
            <a:normAutofit fontScale="90000"/>
          </a:bodyPr>
          <a:lstStyle/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ДИПЛОМНАЯ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b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СИСТЕМЫ РАСПОЗНАВАНИЯ ЛИЦ ДЛЯ УМНОГО ЭЛЕКТРОННОГО ЗАМКА НА БАЗЕ RASPBERRY PI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09.02.01  Компьютерные системы и комплексы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Подзаголовок 2">
            <a:extLst>
              <a:ext uri="{FF2B5EF4-FFF2-40B4-BE49-F238E27FC236}">
                <a16:creationId xmlns:a16="http://schemas.microsoft.com/office/drawing/2014/main" id="{1BEFC2B9-36F9-4ECE-BE0B-959C22715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0919" y="4352925"/>
            <a:ext cx="7818437" cy="164782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 4 курса группа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4КСК21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Волочай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Игорь Александрович</a:t>
            </a:r>
          </a:p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Руденко Андрей Владимирович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2" name="Rectangle 1">
            <a:extLst>
              <a:ext uri="{FF2B5EF4-FFF2-40B4-BE49-F238E27FC236}">
                <a16:creationId xmlns:a16="http://schemas.microsoft.com/office/drawing/2014/main" id="{353B2965-65E3-4EB5-BE40-7A517BA32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623" y="197772"/>
            <a:ext cx="6858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НАУКИ И ВЫСШЕГО ОБРАЗОВАНИЯ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РОССИЙСКОЙ ФЕДЕРАЦИИ</a:t>
            </a:r>
            <a:endParaRPr lang="ru-RU" altLang="ru-RU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Федеральное государственное автономное </a:t>
            </a:r>
            <a:endParaRPr lang="ru-RU" altLang="ru-RU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образовательное учреждение высшего образования </a:t>
            </a:r>
            <a:endParaRPr lang="ru-RU" altLang="ru-RU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«Крымский федеральный университет имени В.И. Вернадского»</a:t>
            </a:r>
            <a:endParaRPr lang="ru-RU" altLang="ru-RU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Таврический колледж</a:t>
            </a:r>
            <a:endParaRPr lang="ru-RU" altLang="ru-RU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(структурное подразделение)</a:t>
            </a:r>
            <a:endParaRPr lang="ru-RU" altLang="ru-RU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3" name="Прямоугольник 4">
            <a:extLst>
              <a:ext uri="{FF2B5EF4-FFF2-40B4-BE49-F238E27FC236}">
                <a16:creationId xmlns:a16="http://schemas.microsoft.com/office/drawing/2014/main" id="{1A864351-6B27-456C-A075-CB8A4D25B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1" y="6000750"/>
            <a:ext cx="21244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Симферополь,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D:\Фото\Колледж ТНУ\колледжТНУ_JPG\Для фотографа\logo (1).png">
            <a:extLst>
              <a:ext uri="{FF2B5EF4-FFF2-40B4-BE49-F238E27FC236}">
                <a16:creationId xmlns:a16="http://schemas.microsoft.com/office/drawing/2014/main" id="{3E007183-BBA8-4C62-8EF5-F9BFC076B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249" y="370016"/>
            <a:ext cx="1785937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65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1C4925D-E3DD-4C98-83F6-290CE679C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E34FA2E6-070F-45B2-8538-4EF86CE2EBB6}" type="slidenum">
              <a:rPr lang="ru-RU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>
          <a:xfrm>
            <a:off x="5152612" y="356470"/>
            <a:ext cx="2119876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altLang="ru-RU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3BE6F8FD-18F8-4C49-B68C-C76E4E6F5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461" y="1711446"/>
            <a:ext cx="109621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ДИПЛОМНОЙ РАБОТЫ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разработать систему распознавания лиц для умного электронного замка на базе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Raspberry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Pi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0314" y="2691615"/>
            <a:ext cx="7939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достижения цели были поставлены следующие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задачи: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6403" y="3364008"/>
            <a:ext cx="107322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методы распознавания лиц;</a:t>
            </a:r>
          </a:p>
          <a:p>
            <a:pPr marL="342900" indent="-34290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применения одноплатных компьютеров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Raspberry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системах распознавания лиц;  </a:t>
            </a:r>
          </a:p>
          <a:p>
            <a:pPr marL="342900" indent="-34290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спроектировать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архитектуру системы и алгоритм взаимодействия компонентов системы распознавания лиц;</a:t>
            </a:r>
          </a:p>
          <a:p>
            <a:pPr marL="342900" indent="-34290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аппаратно-программных компонентов и реализовать систему распознавания лиц;</a:t>
            </a:r>
          </a:p>
          <a:p>
            <a:pPr marL="342900" indent="-34290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и оценить её эффективность.</a:t>
            </a:r>
          </a:p>
          <a:p>
            <a:pPr marL="342900" indent="-342900" fontAlgn="base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774195" y="350316"/>
            <a:ext cx="65627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АКТУАЛЬНОСТЬ ДИПЛОМНОЙ РАБОТЫ </a:t>
            </a:r>
            <a:endParaRPr lang="ru-RU" sz="24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12982" y="811981"/>
            <a:ext cx="10340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YS Text"/>
              </a:rPr>
              <a:t>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4AD21B-34D7-4E80-AE8F-EF675856C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3E84A17-DACF-4DFA-BBBB-F46251B9AE1B}"/>
              </a:ext>
            </a:extLst>
          </p:cNvPr>
          <p:cNvSpPr/>
          <p:nvPr/>
        </p:nvSpPr>
        <p:spPr>
          <a:xfrm>
            <a:off x="5720899" y="5702448"/>
            <a:ext cx="60798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замок с интегрированной системой распознавания лиц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8" descr="Умный Замок с распознаванием лица, бытовой автоматический электронный замок  с отпечатком пальца и защитой от кражи, с паролем для входной двери |  AliExpress">
            <a:extLst>
              <a:ext uri="{FF2B5EF4-FFF2-40B4-BE49-F238E27FC236}">
                <a16:creationId xmlns:a16="http://schemas.microsoft.com/office/drawing/2014/main" id="{CA813261-7EA4-FF31-89BD-231BABABF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277" y="1335340"/>
            <a:ext cx="4213081" cy="421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DC57DC-4627-A701-BE0D-BEACCCEC0F23}"/>
              </a:ext>
            </a:extLst>
          </p:cNvPr>
          <p:cNvSpPr txBox="1"/>
          <p:nvPr/>
        </p:nvSpPr>
        <p:spPr>
          <a:xfrm>
            <a:off x="1012982" y="1702942"/>
            <a:ext cx="473295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настоящее время все больше людей стремятся к повышению уровня безопасности жилья. Одним из способов достижения этой цели является использование умных замков.</a:t>
            </a:r>
          </a:p>
          <a:p>
            <a:pPr indent="457200" algn="just"/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Одной из самых перспективных и инновационных технологий, применяемых в умных замках, является распознавание лиц, которое позволяет идентифицировать пользователя по его уникальным чертам лица.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3E84A17-DACF-4DFA-BBBB-F46251B9AE1B}"/>
              </a:ext>
            </a:extLst>
          </p:cNvPr>
          <p:cNvSpPr/>
          <p:nvPr/>
        </p:nvSpPr>
        <p:spPr>
          <a:xfrm>
            <a:off x="21143" y="5265962"/>
            <a:ext cx="60798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Одноплатный компьютер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Raspberry Pi 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5581E6-91AE-42E4-B7A0-DBC758993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2964" y="345406"/>
            <a:ext cx="93960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АППАРАТНОЕ ОБЕСПЕЧЕНИЕ ДЛЯ ВЫПОЛНЕНИЯ РАБОТЫ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2" name="Picture 2" descr="Raspberry Pi 4 4G Model B | Raspberry Pi 4 B 4GB Model B | 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3" t="6503" r="15990" b="15719"/>
          <a:stretch/>
        </p:blipFill>
        <p:spPr bwMode="auto">
          <a:xfrm>
            <a:off x="635725" y="1752470"/>
            <a:ext cx="4850674" cy="323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aspberry Pi 3,5 polegadas TFT Touch Screen 480*320 LCD conectado por GPIO  co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5" b="4335"/>
          <a:stretch/>
        </p:blipFill>
        <p:spPr bwMode="auto">
          <a:xfrm>
            <a:off x="6895010" y="945046"/>
            <a:ext cx="4458790" cy="404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3E84A17-DACF-4DFA-BBBB-F46251B9AE1B}"/>
              </a:ext>
            </a:extLst>
          </p:cNvPr>
          <p:cNvSpPr/>
          <p:nvPr/>
        </p:nvSpPr>
        <p:spPr>
          <a:xfrm>
            <a:off x="6084486" y="5254530"/>
            <a:ext cx="60798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Экранный модуль для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Raspberry Pi 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07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26F2A6-DD67-420B-98EE-35374FE1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15152E1-7011-47D1-A829-394AC6CBD466}"/>
              </a:ext>
            </a:extLst>
          </p:cNvPr>
          <p:cNvSpPr/>
          <p:nvPr/>
        </p:nvSpPr>
        <p:spPr>
          <a:xfrm>
            <a:off x="684212" y="56985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полносвязной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многослойной нейронной сети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07341" y="194353"/>
            <a:ext cx="38334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ПОНЯТИЕ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НЕЙРОСЕТИ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3074" name="Picture 2" descr="45. Нейронные сети. Краткое введение в теорию | Машинное обуч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356315"/>
            <a:ext cx="5934075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Зоопарк нейронных сетей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826" y="656018"/>
            <a:ext cx="2935030" cy="476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15152E1-7011-47D1-A829-394AC6CBD466}"/>
              </a:ext>
            </a:extLst>
          </p:cNvPr>
          <p:cNvSpPr/>
          <p:nvPr/>
        </p:nvSpPr>
        <p:spPr>
          <a:xfrm>
            <a:off x="6460341" y="57100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архитектур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нейронных сетей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64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5743E-EFFE-48E0-9F82-0CAE3CA9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14046" y="195581"/>
            <a:ext cx="103397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ПОНЯТИЕ КОМПЬЮТЕРНОГО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ЗРЕНИЯ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15152E1-7011-47D1-A829-394AC6CBD466}"/>
              </a:ext>
            </a:extLst>
          </p:cNvPr>
          <p:cNvSpPr/>
          <p:nvPr/>
        </p:nvSpPr>
        <p:spPr>
          <a:xfrm>
            <a:off x="6297090" y="4985911"/>
            <a:ext cx="53100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7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Детектирование лица человека и построение лицевой маски на основе ключевых точек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Новости IMOU » Компьютерное зрение Imou побеждает в сравнительном  тестирован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03" y="1556379"/>
            <a:ext cx="5213427" cy="308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Распознавание лиц с использованием библиотеки DLIB С++ — Recog.r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9" b="22278"/>
          <a:stretch/>
        </p:blipFill>
        <p:spPr bwMode="auto">
          <a:xfrm>
            <a:off x="5947289" y="1556379"/>
            <a:ext cx="6009661" cy="296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15152E1-7011-47D1-A829-394AC6CBD466}"/>
              </a:ext>
            </a:extLst>
          </p:cNvPr>
          <p:cNvSpPr/>
          <p:nvPr/>
        </p:nvSpPr>
        <p:spPr>
          <a:xfrm>
            <a:off x="993450" y="5046871"/>
            <a:ext cx="4045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Распознавание объектов при помощи компьютерного зрения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14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5743E-EFFE-48E0-9F82-0CAE3CA9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40021" y="194051"/>
            <a:ext cx="9762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АЛГОРИТМЫ ДЕТЕКТИРОВАНИЯ ЛИЦ НА ИЗОБРАЖЕНИИ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122" name="Picture 2" descr="Haar Cascades, Explained. A brief introduction into Haar… | by Aditya  Mittal | Analytics Vidhya | Medi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35"/>
          <a:stretch/>
        </p:blipFill>
        <p:spPr bwMode="auto">
          <a:xfrm>
            <a:off x="415916" y="1892231"/>
            <a:ext cx="2831465" cy="232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Урок 2. Гистограмма направленных градиентов с использованием OpenCV —  Записки преподавател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12"/>
          <a:stretch/>
        </p:blipFill>
        <p:spPr bwMode="auto">
          <a:xfrm>
            <a:off x="3854215" y="1622885"/>
            <a:ext cx="3660434" cy="310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Что такое сверточные нейронные сети, и как они работаю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088" y="1348546"/>
            <a:ext cx="4044224" cy="341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15152E1-7011-47D1-A829-394AC6CBD466}"/>
              </a:ext>
            </a:extLst>
          </p:cNvPr>
          <p:cNvSpPr/>
          <p:nvPr/>
        </p:nvSpPr>
        <p:spPr>
          <a:xfrm>
            <a:off x="-190916" y="4895016"/>
            <a:ext cx="4045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8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наложения признаков Хаара на изображение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15152E1-7011-47D1-A829-394AC6CBD466}"/>
              </a:ext>
            </a:extLst>
          </p:cNvPr>
          <p:cNvSpPr/>
          <p:nvPr/>
        </p:nvSpPr>
        <p:spPr>
          <a:xfrm>
            <a:off x="7959181" y="5017189"/>
            <a:ext cx="4045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Классический алгоритм работы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свёрточной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нейронной сети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15152E1-7011-47D1-A829-394AC6CBD466}"/>
              </a:ext>
            </a:extLst>
          </p:cNvPr>
          <p:cNvSpPr/>
          <p:nvPr/>
        </p:nvSpPr>
        <p:spPr>
          <a:xfrm>
            <a:off x="3814266" y="5017189"/>
            <a:ext cx="4045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векторов движения пикселей на основе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HOG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24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5743E-EFFE-48E0-9F82-0CAE3CA9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35307" y="195581"/>
            <a:ext cx="9762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СИСТЕМЫ РАСПОЗНАВАНИЯ ЛИЦ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5152E1-7011-47D1-A829-394AC6CBD466}"/>
              </a:ext>
            </a:extLst>
          </p:cNvPr>
          <p:cNvSpPr/>
          <p:nvPr/>
        </p:nvSpPr>
        <p:spPr>
          <a:xfrm>
            <a:off x="2474820" y="5482912"/>
            <a:ext cx="7083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взаимодействия ключевых элементов системы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Безымян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0" b="8578"/>
          <a:stretch>
            <a:fillRect/>
          </a:stretch>
        </p:blipFill>
        <p:spPr bwMode="auto">
          <a:xfrm>
            <a:off x="963013" y="1506578"/>
            <a:ext cx="10106979" cy="390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08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5743E-EFFE-48E0-9F82-0CAE3CA9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35307" y="195581"/>
            <a:ext cx="9762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СИСТЕМЫ РАСПОЗНАВАНИЯ ЛИЦ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C9A7F2-F9FC-EA1A-28C9-D6DB5F33A5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1" t="31032" r="19375" b="20827"/>
          <a:stretch/>
        </p:blipFill>
        <p:spPr>
          <a:xfrm>
            <a:off x="2330018" y="1297611"/>
            <a:ext cx="7372967" cy="414524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15152E1-7011-47D1-A829-394AC6CBD466}"/>
              </a:ext>
            </a:extLst>
          </p:cNvPr>
          <p:cNvSpPr/>
          <p:nvPr/>
        </p:nvSpPr>
        <p:spPr>
          <a:xfrm>
            <a:off x="2474819" y="5956135"/>
            <a:ext cx="7083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работы клиентской части системы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56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5743E-EFFE-48E0-9F82-0CAE3CA9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35307" y="195581"/>
            <a:ext cx="9762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СИСТЕМЫ РАСПОЗНАВАНИЯ ЛИЦ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682" y="1446050"/>
            <a:ext cx="7551641" cy="412149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5152E1-7011-47D1-A829-394AC6CBD466}"/>
              </a:ext>
            </a:extLst>
          </p:cNvPr>
          <p:cNvSpPr/>
          <p:nvPr/>
        </p:nvSpPr>
        <p:spPr>
          <a:xfrm>
            <a:off x="2474819" y="5956135"/>
            <a:ext cx="7083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вектора вероятностных признаков на основе изображения лица человека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90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5743E-EFFE-48E0-9F82-0CAE3CA9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2819399" y="5553054"/>
            <a:ext cx="6553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положительного ответа от серверной части и отпирание механизма умного замка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35307" y="195581"/>
            <a:ext cx="9762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СИСТЕМЫ РАСПОЗНАВАНИЯ ЛИЦ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660" y="1639669"/>
            <a:ext cx="6358679" cy="35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4362" y="2056130"/>
            <a:ext cx="107322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методы распознавания лиц;</a:t>
            </a:r>
          </a:p>
          <a:p>
            <a:pPr marL="342900" indent="-34290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применения одноплатных компьютеров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Raspberry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системах распознавания лиц;  </a:t>
            </a:r>
          </a:p>
          <a:p>
            <a:pPr marL="342900" indent="-34290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спроектировать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архитектуру системы и алгоритм взаимодействия компонентов системы распознавания лиц;</a:t>
            </a:r>
          </a:p>
          <a:p>
            <a:pPr marL="342900" indent="-34290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аппаратно-программных компонентов и реализовать систему распознавания лиц;</a:t>
            </a:r>
          </a:p>
          <a:p>
            <a:pPr marL="342900" indent="-34290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и оценить её эффективность.</a:t>
            </a:r>
          </a:p>
          <a:p>
            <a:pPr marL="342900" indent="-342900" fontAlgn="base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0FACDBA-BB6E-4209-809E-997C5A87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A2E6-070F-45B2-8538-4EF86CE2EBB6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96406" y="321397"/>
            <a:ext cx="4314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ВЫВОДЫ И ЗАКЛЮЧЕНИЕ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9437" y="4364454"/>
            <a:ext cx="111021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Нами была разработана система распознавания лиц для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умного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замка, устраняющая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ключевые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недостатки современных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аналогов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Данная система способна работать как независимое устройство без подключения к сети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Wi-Fi,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 и способна работать в связке с высоконагруженным удаленным сервером для обеспечения повышенной скорости работы и возможности использовать систему одновременно для нескольких замков.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Рекомендации по применению ИИ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нейросетей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признаны эффективными.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9437" y="1551783"/>
            <a:ext cx="10404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процессе выполнения выпускной квалификационной работы были решены следующие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задачи: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46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03283B48-98A8-4EE8-8165-16848EF6E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0946" y="2260363"/>
            <a:ext cx="9217890" cy="1836852"/>
          </a:xfrm>
        </p:spPr>
        <p:txBody>
          <a:bodyPr>
            <a:normAutofit fontScale="90000"/>
          </a:bodyPr>
          <a:lstStyle/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ДИПЛОМНАЯ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b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СИСТЕМЫ РАСПОЗНАВАНИЯ ЛИЦ ДЛЯ УМНОГО ЭЛЕКТРОННОГО ЗАМКА НА БАЗЕ RASPBERRY PI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09.02.01  Компьютерные системы и комплексы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Подзаголовок 2">
            <a:extLst>
              <a:ext uri="{FF2B5EF4-FFF2-40B4-BE49-F238E27FC236}">
                <a16:creationId xmlns:a16="http://schemas.microsoft.com/office/drawing/2014/main" id="{1BEFC2B9-36F9-4ECE-BE0B-959C22715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0919" y="4352925"/>
            <a:ext cx="7818437" cy="164782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 4 курса группа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4КСК21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Волочай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Игорь Александрович</a:t>
            </a:r>
          </a:p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Руденко Андрей Владимирович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2" name="Rectangle 1">
            <a:extLst>
              <a:ext uri="{FF2B5EF4-FFF2-40B4-BE49-F238E27FC236}">
                <a16:creationId xmlns:a16="http://schemas.microsoft.com/office/drawing/2014/main" id="{353B2965-65E3-4EB5-BE40-7A517BA32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623" y="197772"/>
            <a:ext cx="6858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НАУКИ И ВЫСШЕГО ОБРАЗОВАНИЯ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РОССИЙСКОЙ ФЕДЕРАЦИИ</a:t>
            </a:r>
            <a:endParaRPr lang="ru-RU" altLang="ru-RU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Федеральное государственное автономное </a:t>
            </a:r>
            <a:endParaRPr lang="ru-RU" altLang="ru-RU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образовательное учреждение высшего образования </a:t>
            </a:r>
            <a:endParaRPr lang="ru-RU" altLang="ru-RU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«Крымский федеральный университет имени В.И. Вернадского»</a:t>
            </a:r>
            <a:endParaRPr lang="ru-RU" altLang="ru-RU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Таврический колледж</a:t>
            </a:r>
            <a:endParaRPr lang="ru-RU" altLang="ru-RU" sz="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(структурное подразделение)</a:t>
            </a:r>
            <a:endParaRPr lang="ru-RU" altLang="ru-RU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3" name="Прямоугольник 4">
            <a:extLst>
              <a:ext uri="{FF2B5EF4-FFF2-40B4-BE49-F238E27FC236}">
                <a16:creationId xmlns:a16="http://schemas.microsoft.com/office/drawing/2014/main" id="{1A864351-6B27-456C-A075-CB8A4D25B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1" y="6000750"/>
            <a:ext cx="21244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Симферополь,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D:\Фото\Колледж ТНУ\колледжТНУ_JPG\Для фотографа\logo (1).png">
            <a:extLst>
              <a:ext uri="{FF2B5EF4-FFF2-40B4-BE49-F238E27FC236}">
                <a16:creationId xmlns:a16="http://schemas.microsoft.com/office/drawing/2014/main" id="{3E007183-BBA8-4C62-8EF5-F9BFC076B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249" y="370016"/>
            <a:ext cx="1785937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30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2658</TotalTime>
  <Words>518</Words>
  <Application>Microsoft Office PowerPoint</Application>
  <PresentationFormat>Широкоэкранный</PresentationFormat>
  <Paragraphs>80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YS Text</vt:lpstr>
      <vt:lpstr>Тема Office</vt:lpstr>
      <vt:lpstr> ДИПЛОМНАЯ РАБОТА  на тему РАЗРАБОТКА СИСТЕМЫ РАСПОЗНАВАНИЯ ЛИЦ ДЛЯ УМНОГО ЭЛЕКТРОННОГО ЗАМКА НА БАЗЕ RASPBERRY PI  Специальность 09.02.01  Компьютерные системы и комплексы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ДИПЛОМНАЯ РАБОТА  на тему РАЗРАБОТКА СИСТЕМЫ РАСПОЗНАВАНИЯ ЛИЦ ДЛЯ УМНОГО ЭЛЕКТРОННОГО ЗАМКА НА БАЗЕ RASPBERRY PI  Специальность 09.02.01  Компьютерные системы и комплексы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 на тему Разработка рекомендаций по устранению проблем в работе автоматизированной системы оплаты проезда в городском общественном транспорте Специальность 09.02.01  Компьютерные системы и комплексы</dc:title>
  <dc:creator>Валерий</dc:creator>
  <cp:lastModifiedBy>Игорь В</cp:lastModifiedBy>
  <cp:revision>138</cp:revision>
  <dcterms:created xsi:type="dcterms:W3CDTF">2021-06-01T09:12:09Z</dcterms:created>
  <dcterms:modified xsi:type="dcterms:W3CDTF">2025-06-12T08:42:36Z</dcterms:modified>
</cp:coreProperties>
</file>